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3" r:id="rId6"/>
    <p:sldId id="261" r:id="rId7"/>
    <p:sldId id="264" r:id="rId8"/>
    <p:sldId id="258" r:id="rId9"/>
    <p:sldId id="265" r:id="rId10"/>
    <p:sldId id="259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5"/>
    <p:restoredTop sz="94685"/>
  </p:normalViewPr>
  <p:slideViewPr>
    <p:cSldViewPr snapToGrid="0" snapToObjects="1">
      <p:cViewPr varScale="1">
        <p:scale>
          <a:sx n="74" d="100"/>
          <a:sy n="74" d="100"/>
        </p:scale>
        <p:origin x="1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76A2C3-9F57-1748-B17C-9C6403116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22E24F2A-AD17-6B4F-AA29-0FBAA0C856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DFC2F8D-24A1-4540-958B-E8FECB4DB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150988-72EF-D44D-98B9-517E57C66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B5B846-0CDD-1045-BFEF-4F0C0BD92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1528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1403F4-5E9E-DB4A-9CDC-CE427731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7D26865-1447-264F-8F58-5D22DE536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5E5776-3A3D-A94B-A94A-4537BA769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AE712F1-0C61-EB41-A9EF-910957F7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588D9A-A19A-5F4C-8F5F-F03AD0B9B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3742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7D954F4-B9D6-6F41-87EA-BED61EBCC7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3773945-6684-3446-93F6-1E3F6599AF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A5D7038-7C09-6F4E-9687-C167DA55D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6677CE0-D305-0B4D-BF3E-78D59C195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96234F-5AF0-8D45-9155-D62226297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9882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7C00A8-E257-C942-AE49-5821B59C1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8AFD16-D323-344F-8061-252C0EC28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A6F0CB3-3332-0E4A-92CB-1BCCC6219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AB8C54-FECA-5A4D-A496-7E40AD1A4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C777C07-EF36-D148-871B-8C5AE049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92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9BBE63-AD75-854D-9700-1DB4894A3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1E391B-A795-9E40-A05C-71DE88642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3F4F93E-558C-474F-9AD3-4EDF43DD0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C05EF10-D7A3-AE40-B25E-4BE093F8E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AC3D5D-135B-4F4E-BEA2-E792F72A3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26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A3EDE8-6865-3D4B-9182-E81A5A54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CA19270-5307-3045-82B2-F23B69B243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C0724C3-056F-EE4A-99CF-C86448E8D8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F85B937-B64E-8D40-982F-DACBCACBA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AA128EF-B72E-824D-A018-E14CE5D46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89DB4E-A132-0C48-B237-3B90FA09A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8958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B9FB10-C74F-2B42-8CBD-4C73ED3B4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103F388-929D-D54A-8102-30CD0FAA1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20C2419-EA69-234A-9789-7C4FB70B0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1481C6B-5AEF-3549-9BBA-254BECECED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64EF42B-D7DB-6B46-BB26-E9AB613254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F37F182-877F-EE42-8C1B-F4011B1D6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7539771-8272-6C4D-9FEB-FEB5C1EFD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E3FE5E5-60F8-B241-90EA-51D68190E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4346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846630-687C-B94F-A8AE-C40511804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91D5D54-C80A-D544-8CED-95DDAD106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994EF08-2EB5-8348-A844-BA80B9F03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DF08899-7F68-0C4F-9046-5A0BF44E5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637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A59DA09-7300-6F4B-A7F7-51DEB856A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A66D504-D5FB-E94A-AA15-B2E4D8F74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829832F-1085-0449-86B5-280509382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2228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16AD3B-B884-8148-850F-BB36E0036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16B78B-2C92-F241-A19E-B531A6FE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3903D5A-0D10-D14D-98C8-8C4C0A813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52DBA0D-7A81-F24C-9B09-0826A52BF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F4C4D2D-BECF-454F-A022-CCBB960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B50813F-F900-BD46-A2DC-CDF21CE4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5392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E2596B-7C6F-FD48-8F03-4B7C7F150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A1211CB-64F4-2F44-8CE3-6EE105A7D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5AEDE7-9913-6B45-AC62-B7D151665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593ABF6-4BC1-A34D-94D2-A1DC1B954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58BA0F2-821C-D64D-8C5C-5909227D0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5A7495C-87F7-434B-9622-78ED04296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178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BAE43A9-26B9-4046-BFD8-4CA258807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47A73E-620C-4549-A6F5-9633A9E67F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5B467EF-71A9-6D4D-BC69-37C9C9163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C5B84-A996-6348-842C-DB6729375932}" type="datetimeFigureOut">
              <a:rPr kumimoji="1" lang="ja-JP" altLang="en-US" smtClean="0"/>
              <a:t>2018/3/12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8F9D56-3AC8-D84E-8639-79ED99F8B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473E064-3B1E-0548-8FAB-D4D651D2A6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345AF-3834-EF48-AB23-73137A1087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515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aining-banz/camel-trial" TargetMode="External"/><Relationship Id="rId2" Type="http://schemas.openxmlformats.org/officeDocument/2006/relationships/hyperlink" Target="http://spring-boot-camel-rest-sql-xml-akohno-test1.7e14.starter-us-west-2.openshiftapps.com/camel-rest-sql-xml/book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hyperlink" Target="http://spring-boot-camel-rest-sql-xml-akohno-test1.7e14.starter-us-west-2.openshiftapps.com/camel-rest-sql-xml/book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aining-banz/camel-trial" TargetMode="External"/><Relationship Id="rId2" Type="http://schemas.openxmlformats.org/officeDocument/2006/relationships/hyperlink" Target="https://blog.fabric8.io/a-busy-java-developers-guide-to-developing-microservices-on-kubernetes-and-docker-98b7b9816f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github.com/training-banz/camel-tria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ocalhost:8080/camel-rest-sql-xml/books" TargetMode="Externa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F41928-9C9A-804B-9788-DB9F2FE966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/>
              <a:t>Java</a:t>
            </a:r>
            <a:r>
              <a:rPr lang="ja-JP" altLang="en-US" dirty="0"/>
              <a:t>エンジニアのための</a:t>
            </a:r>
            <a:br>
              <a:rPr kumimoji="1" lang="en-US" altLang="ja-JP" dirty="0"/>
            </a:br>
            <a:r>
              <a:rPr lang="en-US" altLang="ja-JP" dirty="0"/>
              <a:t>(Camel</a:t>
            </a:r>
            <a:r>
              <a:rPr lang="ja-JP" altLang="en-US" dirty="0"/>
              <a:t>ユーザ含む</a:t>
            </a:r>
            <a:r>
              <a:rPr lang="en-US" altLang="ja-JP" dirty="0"/>
              <a:t>)</a:t>
            </a:r>
            <a:br>
              <a:rPr kumimoji="1" lang="en-US" altLang="ja-JP" dirty="0"/>
            </a:br>
            <a:r>
              <a:rPr kumimoji="1" lang="ja-JP" altLang="en-US" dirty="0"/>
              <a:t>コンテナ入門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55E7FB4-D3E2-6649-AB0E-6CB3F21AC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375" y="3787775"/>
            <a:ext cx="11115675" cy="1655762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kumimoji="1" lang="ja-JP" altLang="en-US" dirty="0"/>
              <a:t>デモの</a:t>
            </a:r>
            <a:r>
              <a:rPr kumimoji="1" lang="en-US" altLang="ja-JP" dirty="0"/>
              <a:t>URL:</a:t>
            </a:r>
          </a:p>
          <a:p>
            <a:pPr algn="l"/>
            <a:r>
              <a:rPr lang="en-US" altLang="ja-JP" dirty="0">
                <a:hlinkClick r:id="rId2"/>
              </a:rPr>
              <a:t>http://spring-boot-camel-rest-sql-xml-akohno-test1.7e14.starter-us-west-2.openshiftapps.com/camel-rest-sql-xml/books</a:t>
            </a:r>
            <a:endParaRPr lang="en-US" altLang="ja-JP" dirty="0"/>
          </a:p>
          <a:p>
            <a:pPr algn="l"/>
            <a:endParaRPr lang="en-US" altLang="ja-JP" dirty="0"/>
          </a:p>
          <a:p>
            <a:pPr algn="l"/>
            <a:r>
              <a:rPr kumimoji="1" lang="ja-JP" altLang="en-US" dirty="0"/>
              <a:t>ソースコード</a:t>
            </a:r>
            <a:r>
              <a:rPr kumimoji="1" lang="en-US" altLang="ja-JP" dirty="0"/>
              <a:t>&amp;</a:t>
            </a:r>
            <a:r>
              <a:rPr lang="ja-JP" altLang="en-US" dirty="0"/>
              <a:t>資料</a:t>
            </a:r>
            <a:r>
              <a:rPr kumimoji="1" lang="en-US" altLang="ja-JP" dirty="0"/>
              <a:t>:</a:t>
            </a:r>
          </a:p>
          <a:p>
            <a:pPr algn="l"/>
            <a:r>
              <a:rPr lang="en-US" altLang="ja-JP" dirty="0">
                <a:hlinkClick r:id="rId3"/>
              </a:rPr>
              <a:t>https://github.com/training-banz/camel-trial</a:t>
            </a:r>
            <a:endParaRPr lang="en-US" altLang="ja-JP" dirty="0"/>
          </a:p>
          <a:p>
            <a:pPr algn="l"/>
            <a:endParaRPr lang="en-US" altLang="ja-JP" dirty="0"/>
          </a:p>
          <a:p>
            <a:pPr algn="l"/>
            <a:endParaRPr kumimoji="1" lang="en-US" altLang="ja-JP" dirty="0"/>
          </a:p>
          <a:p>
            <a:pPr algn="l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515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FE5517-8E8E-A447-A28B-6819CF9B8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デモの内容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7D53E58-55F9-CE49-951E-CF7A1F1F7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デモ</a:t>
            </a:r>
            <a:r>
              <a:rPr lang="en-US" altLang="ja-JP" dirty="0"/>
              <a:t>2</a:t>
            </a:r>
            <a:endParaRPr lang="ja-JP" altLang="en-US" dirty="0"/>
          </a:p>
          <a:p>
            <a:pPr lvl="1"/>
            <a:r>
              <a:rPr lang="ja-JP" altLang="en-US" dirty="0"/>
              <a:t>上記</a:t>
            </a:r>
            <a:r>
              <a:rPr lang="en-US" altLang="ja-JP" dirty="0"/>
              <a:t>Camel</a:t>
            </a:r>
            <a:r>
              <a:rPr lang="ja-JP" altLang="en-US" dirty="0"/>
              <a:t>アプリケーションを</a:t>
            </a:r>
            <a:r>
              <a:rPr lang="en-US" altLang="ja-JP" dirty="0" err="1"/>
              <a:t>OpenShift</a:t>
            </a:r>
            <a:r>
              <a:rPr lang="en-US" altLang="ja-JP" dirty="0"/>
              <a:t> Online</a:t>
            </a:r>
            <a:r>
              <a:rPr lang="ja-JP" altLang="en-US" dirty="0"/>
              <a:t>で実行</a:t>
            </a:r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95AA29A5-F044-7A4E-9991-DCDF05815C30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1514C3D9-463B-9C4C-9A35-91F641B77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550" y="4931689"/>
            <a:ext cx="8493125" cy="1041339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sp>
        <p:nvSpPr>
          <p:cNvPr id="7" name="サブタイトル 2">
            <a:extLst>
              <a:ext uri="{FF2B5EF4-FFF2-40B4-BE49-F238E27FC236}">
                <a16:creationId xmlns:a16="http://schemas.microsoft.com/office/drawing/2014/main" id="{48C61795-C81D-CF44-8AF4-4787A07662E5}"/>
              </a:ext>
            </a:extLst>
          </p:cNvPr>
          <p:cNvSpPr txBox="1">
            <a:spLocks/>
          </p:cNvSpPr>
          <p:nvPr/>
        </p:nvSpPr>
        <p:spPr>
          <a:xfrm>
            <a:off x="1249362" y="4182329"/>
            <a:ext cx="111156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400" dirty="0"/>
              <a:t>URL:</a:t>
            </a:r>
          </a:p>
          <a:p>
            <a:pPr marL="0" indent="0">
              <a:buNone/>
            </a:pPr>
            <a:r>
              <a:rPr lang="en-US" altLang="ja-JP" sz="1400" dirty="0">
                <a:hlinkClick r:id="rId4"/>
              </a:rPr>
              <a:t>http://spring-boot-camel-rest-sql-xml-akohno-test1.7e14.starter-us-west-2.openshiftapps.com/camel-rest-sql-xml/books</a:t>
            </a: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  <a:p>
            <a:pPr marL="0" indent="0">
              <a:buNone/>
            </a:pPr>
            <a:endParaRPr lang="ja-JP" altLang="en-US" sz="1400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742E64A-8E91-6849-8665-5040530B43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2550" y="2691346"/>
            <a:ext cx="9296879" cy="1448583"/>
          </a:xfrm>
          <a:prstGeom prst="rect">
            <a:avLst/>
          </a:prstGeom>
        </p:spPr>
      </p:pic>
      <p:sp>
        <p:nvSpPr>
          <p:cNvPr id="9" name="角丸四角形 8">
            <a:extLst>
              <a:ext uri="{FF2B5EF4-FFF2-40B4-BE49-F238E27FC236}">
                <a16:creationId xmlns:a16="http://schemas.microsoft.com/office/drawing/2014/main" id="{0732D7F4-F814-2C42-A584-C244C67932C6}"/>
              </a:ext>
            </a:extLst>
          </p:cNvPr>
          <p:cNvSpPr/>
          <p:nvPr/>
        </p:nvSpPr>
        <p:spPr>
          <a:xfrm>
            <a:off x="5766044" y="3843457"/>
            <a:ext cx="4883385" cy="398440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0685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6B3037-2A72-D947-ADD5-A77C3C9C3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目的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B3E867-8CF9-2C45-B3AC-A4937F49B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業務に多忙な</a:t>
            </a:r>
            <a:r>
              <a:rPr lang="en-US" altLang="ja-JP" dirty="0"/>
              <a:t>Java</a:t>
            </a:r>
            <a:r>
              <a:rPr lang="ja-JP" altLang="en-US" dirty="0"/>
              <a:t>エンジニア</a:t>
            </a:r>
            <a:r>
              <a:rPr lang="en-US" altLang="ja-JP" dirty="0"/>
              <a:t>(Camel</a:t>
            </a:r>
            <a:r>
              <a:rPr lang="ja-JP" altLang="en-US" dirty="0"/>
              <a:t>ユーザを含む</a:t>
            </a:r>
            <a:r>
              <a:rPr lang="en-US" altLang="ja-JP" dirty="0"/>
              <a:t>)</a:t>
            </a:r>
            <a:r>
              <a:rPr lang="ja-JP" altLang="en-US" dirty="0"/>
              <a:t>が新しい技術</a:t>
            </a:r>
            <a:r>
              <a:rPr lang="en-US" altLang="ja-JP" dirty="0"/>
              <a:t>(Docker, </a:t>
            </a:r>
            <a:r>
              <a:rPr lang="en-US" altLang="ja-JP" dirty="0" err="1"/>
              <a:t>OpenShift</a:t>
            </a:r>
            <a:r>
              <a:rPr lang="ja-JP" altLang="en-US" dirty="0"/>
              <a:t>など</a:t>
            </a:r>
            <a:r>
              <a:rPr lang="en-US" altLang="ja-JP" dirty="0"/>
              <a:t>)</a:t>
            </a:r>
            <a:r>
              <a:rPr lang="ja-JP" altLang="en-US" dirty="0"/>
              <a:t>を効率的に学ぶための方法を紹介</a:t>
            </a:r>
            <a:endParaRPr lang="en-US" altLang="ja-JP" dirty="0"/>
          </a:p>
          <a:p>
            <a:pPr marL="457200" lvl="1" indent="0">
              <a:buNone/>
            </a:pPr>
            <a:endParaRPr lang="en-US" altLang="ja-JP" dirty="0"/>
          </a:p>
          <a:p>
            <a:r>
              <a:rPr lang="en-US" altLang="ja-JP" dirty="0"/>
              <a:t>(</a:t>
            </a:r>
            <a:r>
              <a:rPr lang="ja-JP" altLang="en-US" dirty="0"/>
              <a:t>元ネタ</a:t>
            </a:r>
            <a:r>
              <a:rPr lang="en-US" altLang="ja-JP" dirty="0"/>
              <a:t>)</a:t>
            </a:r>
            <a:r>
              <a:rPr lang="ja-JP" altLang="en-US" dirty="0"/>
              <a:t>ブログの紹介</a:t>
            </a:r>
            <a:endParaRPr lang="en-US" altLang="ja-JP" dirty="0"/>
          </a:p>
          <a:p>
            <a:pPr lvl="1"/>
            <a:r>
              <a:rPr lang="en-US" altLang="ja-JP" dirty="0"/>
              <a:t>A busy Java developers guide to developing </a:t>
            </a:r>
            <a:r>
              <a:rPr lang="en-US" altLang="ja-JP" dirty="0" err="1"/>
              <a:t>microservices</a:t>
            </a:r>
            <a:r>
              <a:rPr lang="en-US" altLang="ja-JP" dirty="0"/>
              <a:t> on Kubernetes and </a:t>
            </a:r>
            <a:r>
              <a:rPr lang="en-US" altLang="ja-JP" dirty="0" err="1"/>
              <a:t>docker</a:t>
            </a:r>
            <a:endParaRPr lang="en-US" altLang="ja-JP" dirty="0"/>
          </a:p>
          <a:p>
            <a:endParaRPr lang="en-US" altLang="ja-JP" dirty="0"/>
          </a:p>
          <a:p>
            <a:pPr marL="914400" lvl="2" indent="0">
              <a:buNone/>
            </a:pPr>
            <a:r>
              <a:rPr lang="en-US" altLang="ja-JP" dirty="0"/>
              <a:t>URL:</a:t>
            </a:r>
          </a:p>
          <a:p>
            <a:pPr marL="914400" lvl="2" indent="0">
              <a:buNone/>
            </a:pPr>
            <a:r>
              <a:rPr lang="en-US" altLang="ja-JP" dirty="0">
                <a:hlinkClick r:id="rId2"/>
              </a:rPr>
              <a:t>https://blog.fabric8.io/a-busy-java-developers-guide-to-developing-microservices-on-kubernetes-and-docker-98b7b9816fdf</a:t>
            </a:r>
            <a:endParaRPr lang="en-US" altLang="ja-JP" dirty="0"/>
          </a:p>
          <a:p>
            <a:pPr marL="914400" lvl="2" indent="0">
              <a:buNone/>
            </a:pPr>
            <a:endParaRPr kumimoji="1" lang="ja-JP" altLang="en-US" dirty="0"/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DEA26681-C7AD-AA44-A710-F65C1E9CC2BE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3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1319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954110-F3F5-604C-92F5-A2D25DAAE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4000" dirty="0"/>
              <a:t>Java</a:t>
            </a:r>
            <a:r>
              <a:rPr kumimoji="1" lang="ja-JP" altLang="en-US" sz="4000" dirty="0"/>
              <a:t>エンジニアがコンテナ技術を学ぶ理由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F21DBD-0330-DE46-B91D-1645C36B9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ja-JP" dirty="0"/>
              <a:t>Docker</a:t>
            </a:r>
            <a:r>
              <a:rPr lang="ja-JP" altLang="en-US" dirty="0"/>
              <a:t>コンテナとは</a:t>
            </a:r>
            <a:r>
              <a:rPr lang="en-US" altLang="ja-JP" dirty="0"/>
              <a:t>?</a:t>
            </a:r>
            <a:br>
              <a:rPr lang="en-US" altLang="ja-JP" dirty="0"/>
            </a:br>
            <a:r>
              <a:rPr lang="en-US" altLang="ja-JP" sz="2000" dirty="0"/>
              <a:t>=&gt;</a:t>
            </a:r>
            <a:r>
              <a:rPr lang="en-US" altLang="ja-JP" sz="2000" dirty="0" err="1"/>
              <a:t>Microservices</a:t>
            </a:r>
            <a:r>
              <a:rPr lang="ja-JP" altLang="en-US" sz="2000" dirty="0"/>
              <a:t>などモダンなアプリケーションを作るための中核的な技術</a:t>
            </a:r>
            <a:endParaRPr lang="en-US" altLang="ja-JP" sz="2000" dirty="0"/>
          </a:p>
          <a:p>
            <a:endParaRPr lang="en-US" altLang="ja-JP" dirty="0"/>
          </a:p>
          <a:p>
            <a:r>
              <a:rPr lang="ja-JP" altLang="en-US" dirty="0"/>
              <a:t>開発者にとってのメリット</a:t>
            </a:r>
            <a:endParaRPr lang="en-US" altLang="ja-JP" dirty="0"/>
          </a:p>
          <a:p>
            <a:pPr lvl="1"/>
            <a:r>
              <a:rPr lang="ja-JP" altLang="en-US" dirty="0"/>
              <a:t>本番環境と開発環境で同じものを動かすことができる</a:t>
            </a:r>
            <a:endParaRPr lang="en-US" altLang="ja-JP" dirty="0"/>
          </a:p>
          <a:p>
            <a:pPr lvl="2"/>
            <a:r>
              <a:rPr lang="en-US" altLang="ja-JP" dirty="0"/>
              <a:t>OS,JDK</a:t>
            </a:r>
            <a:r>
              <a:rPr lang="ja-JP" altLang="en-US" dirty="0"/>
              <a:t>など今までインフラチームに準備してもらったレイヤーのコンポーネントをアプリケーションに含めてリリースできる</a:t>
            </a:r>
            <a:endParaRPr lang="en-US" altLang="ja-JP" dirty="0"/>
          </a:p>
          <a:p>
            <a:pPr marL="914400" lvl="2" indent="0">
              <a:buNone/>
            </a:pPr>
            <a:endParaRPr lang="en-US" altLang="ja-JP" dirty="0"/>
          </a:p>
          <a:p>
            <a:pPr lvl="1"/>
            <a:r>
              <a:rPr lang="ja-JP" altLang="en-US" dirty="0"/>
              <a:t>既存スキルの有効活用</a:t>
            </a:r>
            <a:endParaRPr lang="en-US" altLang="ja-JP" dirty="0"/>
          </a:p>
          <a:p>
            <a:pPr lvl="2"/>
            <a:r>
              <a:rPr lang="ja-JP" altLang="en-US" dirty="0"/>
              <a:t>デモで利用している</a:t>
            </a:r>
            <a:r>
              <a:rPr lang="en-US" altLang="ja-JP" dirty="0"/>
              <a:t>Maven</a:t>
            </a:r>
            <a:r>
              <a:rPr lang="ja-JP" altLang="en-US" dirty="0"/>
              <a:t>プラグインを利用すれば、</a:t>
            </a:r>
            <a:r>
              <a:rPr lang="en-US" altLang="ja-JP" dirty="0"/>
              <a:t>Web</a:t>
            </a:r>
            <a:r>
              <a:rPr lang="ja-JP" altLang="en-US" dirty="0"/>
              <a:t>ンテナ</a:t>
            </a:r>
            <a:r>
              <a:rPr lang="en-US" altLang="ja-JP" dirty="0"/>
              <a:t>(</a:t>
            </a:r>
            <a:r>
              <a:rPr lang="en-US" altLang="ja-JP" dirty="0" err="1"/>
              <a:t>JavaEE</a:t>
            </a:r>
            <a:r>
              <a:rPr lang="en-US" altLang="ja-JP" dirty="0"/>
              <a:t>)</a:t>
            </a:r>
            <a:r>
              <a:rPr lang="ja-JP" altLang="en-US" dirty="0"/>
              <a:t>や</a:t>
            </a:r>
            <a:r>
              <a:rPr lang="en-US" altLang="ja-JP" dirty="0" err="1"/>
              <a:t>OSGi</a:t>
            </a:r>
            <a:r>
              <a:rPr lang="ja-JP" altLang="en-US" dirty="0"/>
              <a:t>コンテナ</a:t>
            </a:r>
            <a:r>
              <a:rPr lang="en-US" altLang="ja-JP" dirty="0"/>
              <a:t>(</a:t>
            </a:r>
            <a:r>
              <a:rPr lang="en-US" altLang="ja-JP" dirty="0" err="1"/>
              <a:t>Karaf</a:t>
            </a:r>
            <a:r>
              <a:rPr lang="en-US" altLang="ja-JP" dirty="0"/>
              <a:t>)</a:t>
            </a:r>
            <a:r>
              <a:rPr lang="ja-JP" altLang="en-US" dirty="0"/>
              <a:t>にデプロイする感覚でアプリケーション</a:t>
            </a:r>
            <a:r>
              <a:rPr lang="en-US" altLang="ja-JP" dirty="0"/>
              <a:t>(Docker</a:t>
            </a:r>
            <a:r>
              <a:rPr lang="ja-JP" altLang="en-US" dirty="0"/>
              <a:t>コンテナ</a:t>
            </a:r>
            <a:r>
              <a:rPr lang="en-US" altLang="ja-JP" dirty="0"/>
              <a:t>)</a:t>
            </a:r>
            <a:r>
              <a:rPr lang="ja-JP" altLang="en-US" dirty="0"/>
              <a:t>をデプロイできる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3F4F6182-55E1-5F4C-B3B9-C6623EB56317}"/>
              </a:ext>
            </a:extLst>
          </p:cNvPr>
          <p:cNvSpPr txBox="1">
            <a:spLocks/>
          </p:cNvSpPr>
          <p:nvPr/>
        </p:nvSpPr>
        <p:spPr>
          <a:xfrm>
            <a:off x="8286749" y="95246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7812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21418A-670B-9142-AB6F-AD424844B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今までのアプリの実行方法</a:t>
            </a:r>
            <a:endParaRPr kumimoji="1"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846AD1B3-0F90-AD4A-92A3-3BC912622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Web</a:t>
            </a:r>
            <a:r>
              <a:rPr lang="ja-JP" altLang="en-US" dirty="0"/>
              <a:t>コンテナ以下のレイヤーはインフラチームが構築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D460AEF-8843-354A-BAEE-4197CD045E6D}"/>
              </a:ext>
            </a:extLst>
          </p:cNvPr>
          <p:cNvSpPr/>
          <p:nvPr/>
        </p:nvSpPr>
        <p:spPr>
          <a:xfrm>
            <a:off x="1647371" y="3574312"/>
            <a:ext cx="1177109" cy="407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Web</a:t>
            </a:r>
            <a:r>
              <a:rPr kumimoji="1" lang="ja-JP" altLang="en-US" sz="1200" dirty="0"/>
              <a:t>コンテナ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1167CD-C340-1E41-A475-C1C52B1559A8}"/>
              </a:ext>
            </a:extLst>
          </p:cNvPr>
          <p:cNvSpPr/>
          <p:nvPr/>
        </p:nvSpPr>
        <p:spPr>
          <a:xfrm>
            <a:off x="1647371" y="4151642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6" name="フローチャート: 書類 5">
            <a:extLst>
              <a:ext uri="{FF2B5EF4-FFF2-40B4-BE49-F238E27FC236}">
                <a16:creationId xmlns:a16="http://schemas.microsoft.com/office/drawing/2014/main" id="{4F24CFA2-8A43-2245-8A59-FA0C9CF00116}"/>
              </a:ext>
            </a:extLst>
          </p:cNvPr>
          <p:cNvSpPr/>
          <p:nvPr/>
        </p:nvSpPr>
        <p:spPr>
          <a:xfrm>
            <a:off x="1798320" y="3023714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XXX.war</a:t>
            </a:r>
            <a:endParaRPr kumimoji="1" lang="ja-JP" altLang="en-US" sz="1200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09FEDBE-BA21-5844-B998-3B6313855774}"/>
              </a:ext>
            </a:extLst>
          </p:cNvPr>
          <p:cNvSpPr/>
          <p:nvPr/>
        </p:nvSpPr>
        <p:spPr>
          <a:xfrm>
            <a:off x="3103880" y="3574312"/>
            <a:ext cx="1177109" cy="407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Web</a:t>
            </a:r>
            <a:r>
              <a:rPr kumimoji="1" lang="ja-JP" altLang="en-US" sz="1200" dirty="0"/>
              <a:t>コンテナ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A9216E3-AD80-7A4E-9AEE-E28BB95A24AF}"/>
              </a:ext>
            </a:extLst>
          </p:cNvPr>
          <p:cNvSpPr/>
          <p:nvPr/>
        </p:nvSpPr>
        <p:spPr>
          <a:xfrm>
            <a:off x="3103880" y="4151642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10" name="フローチャート: 書類 9">
            <a:extLst>
              <a:ext uri="{FF2B5EF4-FFF2-40B4-BE49-F238E27FC236}">
                <a16:creationId xmlns:a16="http://schemas.microsoft.com/office/drawing/2014/main" id="{16362D80-E836-E746-84E7-51D3F34BDDB0}"/>
              </a:ext>
            </a:extLst>
          </p:cNvPr>
          <p:cNvSpPr/>
          <p:nvPr/>
        </p:nvSpPr>
        <p:spPr>
          <a:xfrm>
            <a:off x="3254829" y="3023714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XXX.war</a:t>
            </a:r>
            <a:endParaRPr kumimoji="1" lang="ja-JP" altLang="en-US" sz="1200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5C72D1BD-E605-6545-8EA8-939EE76CB752}"/>
              </a:ext>
            </a:extLst>
          </p:cNvPr>
          <p:cNvSpPr/>
          <p:nvPr/>
        </p:nvSpPr>
        <p:spPr>
          <a:xfrm>
            <a:off x="1647370" y="4605125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33EF507-95DB-B446-9E8E-5288134078BE}"/>
              </a:ext>
            </a:extLst>
          </p:cNvPr>
          <p:cNvSpPr/>
          <p:nvPr/>
        </p:nvSpPr>
        <p:spPr>
          <a:xfrm>
            <a:off x="3103880" y="4612485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FCDAF996-BBBB-6743-AF7C-5F2AC5FE32CC}"/>
              </a:ext>
            </a:extLst>
          </p:cNvPr>
          <p:cNvSpPr/>
          <p:nvPr/>
        </p:nvSpPr>
        <p:spPr>
          <a:xfrm>
            <a:off x="5714323" y="3574584"/>
            <a:ext cx="1177109" cy="407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Web</a:t>
            </a:r>
            <a:r>
              <a:rPr kumimoji="1" lang="ja-JP" altLang="en-US" sz="1200" dirty="0"/>
              <a:t>コンテナ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EB86E62-8F7F-6247-9CDC-5C05846D7144}"/>
              </a:ext>
            </a:extLst>
          </p:cNvPr>
          <p:cNvSpPr/>
          <p:nvPr/>
        </p:nvSpPr>
        <p:spPr>
          <a:xfrm>
            <a:off x="5714323" y="4151914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17" name="フローチャート: 書類 16">
            <a:extLst>
              <a:ext uri="{FF2B5EF4-FFF2-40B4-BE49-F238E27FC236}">
                <a16:creationId xmlns:a16="http://schemas.microsoft.com/office/drawing/2014/main" id="{7938B92D-E138-474C-B215-737FB054FFD9}"/>
              </a:ext>
            </a:extLst>
          </p:cNvPr>
          <p:cNvSpPr/>
          <p:nvPr/>
        </p:nvSpPr>
        <p:spPr>
          <a:xfrm>
            <a:off x="5865272" y="3023986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XXX.war</a:t>
            </a:r>
            <a:endParaRPr kumimoji="1" lang="ja-JP" altLang="en-US" sz="1200" dirty="0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7AA3320-5C88-DD47-AA9D-3639B76AF985}"/>
              </a:ext>
            </a:extLst>
          </p:cNvPr>
          <p:cNvSpPr/>
          <p:nvPr/>
        </p:nvSpPr>
        <p:spPr>
          <a:xfrm>
            <a:off x="5714322" y="460539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9" name="角丸四角形吹き出し 18">
            <a:extLst>
              <a:ext uri="{FF2B5EF4-FFF2-40B4-BE49-F238E27FC236}">
                <a16:creationId xmlns:a16="http://schemas.microsoft.com/office/drawing/2014/main" id="{22168D20-C6FE-3342-8390-E240E8C71F4B}"/>
              </a:ext>
            </a:extLst>
          </p:cNvPr>
          <p:cNvSpPr/>
          <p:nvPr/>
        </p:nvSpPr>
        <p:spPr>
          <a:xfrm>
            <a:off x="7431521" y="2437889"/>
            <a:ext cx="2285999" cy="1001486"/>
          </a:xfrm>
          <a:prstGeom prst="wedgeRoundRectCallout">
            <a:avLst>
              <a:gd name="adj1" fmla="val -73330"/>
              <a:gd name="adj2" fmla="val 22001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デプロイの単位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en-US" altLang="ja-JP" dirty="0">
                <a:solidFill>
                  <a:schemeClr val="tx1"/>
                </a:solidFill>
              </a:rPr>
              <a:t>(war)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0" name="角丸四角形 19">
            <a:extLst>
              <a:ext uri="{FF2B5EF4-FFF2-40B4-BE49-F238E27FC236}">
                <a16:creationId xmlns:a16="http://schemas.microsoft.com/office/drawing/2014/main" id="{D946C6AC-6969-B649-94E9-1AC9506F9672}"/>
              </a:ext>
            </a:extLst>
          </p:cNvPr>
          <p:cNvSpPr/>
          <p:nvPr/>
        </p:nvSpPr>
        <p:spPr>
          <a:xfrm>
            <a:off x="5642701" y="2916579"/>
            <a:ext cx="1304440" cy="57329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角丸四角形 20">
            <a:extLst>
              <a:ext uri="{FF2B5EF4-FFF2-40B4-BE49-F238E27FC236}">
                <a16:creationId xmlns:a16="http://schemas.microsoft.com/office/drawing/2014/main" id="{BC917DB2-1B2F-754E-8B64-4D7D7E9DB144}"/>
              </a:ext>
            </a:extLst>
          </p:cNvPr>
          <p:cNvSpPr/>
          <p:nvPr/>
        </p:nvSpPr>
        <p:spPr>
          <a:xfrm>
            <a:off x="1621469" y="2923667"/>
            <a:ext cx="1304440" cy="57329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角丸四角形 21">
            <a:extLst>
              <a:ext uri="{FF2B5EF4-FFF2-40B4-BE49-F238E27FC236}">
                <a16:creationId xmlns:a16="http://schemas.microsoft.com/office/drawing/2014/main" id="{B8B26828-D1F1-D847-81C5-BCA1A64D48D6}"/>
              </a:ext>
            </a:extLst>
          </p:cNvPr>
          <p:cNvSpPr/>
          <p:nvPr/>
        </p:nvSpPr>
        <p:spPr>
          <a:xfrm>
            <a:off x="3102760" y="2916307"/>
            <a:ext cx="1304440" cy="57329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DA083C7-B88C-6C49-A8E0-AE5E5DF04D72}"/>
              </a:ext>
            </a:extLst>
          </p:cNvPr>
          <p:cNvSpPr txBox="1"/>
          <p:nvPr/>
        </p:nvSpPr>
        <p:spPr>
          <a:xfrm>
            <a:off x="4720158" y="392494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・・・</a:t>
            </a:r>
          </a:p>
        </p:txBody>
      </p:sp>
      <p:sp>
        <p:nvSpPr>
          <p:cNvPr id="24" name="角丸四角形吹き出し 23">
            <a:extLst>
              <a:ext uri="{FF2B5EF4-FFF2-40B4-BE49-F238E27FC236}">
                <a16:creationId xmlns:a16="http://schemas.microsoft.com/office/drawing/2014/main" id="{E02B6E47-2A81-0B4D-A640-CBC8D3D86E34}"/>
              </a:ext>
            </a:extLst>
          </p:cNvPr>
          <p:cNvSpPr/>
          <p:nvPr/>
        </p:nvSpPr>
        <p:spPr>
          <a:xfrm>
            <a:off x="7728015" y="3818174"/>
            <a:ext cx="4213613" cy="1001486"/>
          </a:xfrm>
          <a:prstGeom prst="wedgeRoundRectCallout">
            <a:avLst>
              <a:gd name="adj1" fmla="val -71613"/>
              <a:gd name="adj2" fmla="val -49457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インフラチームが準備した環境を利用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en-US" altLang="ja-JP" dirty="0">
                <a:solidFill>
                  <a:schemeClr val="tx1"/>
                </a:solidFill>
              </a:rPr>
              <a:t>-&gt;</a:t>
            </a:r>
            <a:r>
              <a:rPr lang="ja-JP" altLang="en-US" dirty="0">
                <a:solidFill>
                  <a:schemeClr val="tx1"/>
                </a:solidFill>
              </a:rPr>
              <a:t>実質スケールアウトできない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25" name="角丸四角形吹き出し 24">
            <a:extLst>
              <a:ext uri="{FF2B5EF4-FFF2-40B4-BE49-F238E27FC236}">
                <a16:creationId xmlns:a16="http://schemas.microsoft.com/office/drawing/2014/main" id="{6993CA7D-20D9-984E-B571-55101D5AF711}"/>
              </a:ext>
            </a:extLst>
          </p:cNvPr>
          <p:cNvSpPr/>
          <p:nvPr/>
        </p:nvSpPr>
        <p:spPr>
          <a:xfrm>
            <a:off x="7130074" y="5500297"/>
            <a:ext cx="4767169" cy="1001486"/>
          </a:xfrm>
          <a:prstGeom prst="wedgeRoundRectCallout">
            <a:avLst>
              <a:gd name="adj1" fmla="val -60762"/>
              <a:gd name="adj2" fmla="val -11902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検証環境と本番環境で</a:t>
            </a:r>
            <a:r>
              <a:rPr lang="en-US" altLang="ja-JP" dirty="0">
                <a:solidFill>
                  <a:schemeClr val="tx1"/>
                </a:solidFill>
              </a:rPr>
              <a:t>Web</a:t>
            </a:r>
            <a:r>
              <a:rPr lang="ja-JP" altLang="en-US" dirty="0">
                <a:solidFill>
                  <a:schemeClr val="tx1"/>
                </a:solidFill>
              </a:rPr>
              <a:t>コンテナ、</a:t>
            </a:r>
            <a:r>
              <a:rPr lang="en-US" altLang="ja-JP" dirty="0">
                <a:solidFill>
                  <a:schemeClr val="tx1"/>
                </a:solidFill>
              </a:rPr>
              <a:t>OS</a:t>
            </a:r>
            <a:r>
              <a:rPr lang="ja-JP" altLang="en-US" dirty="0">
                <a:solidFill>
                  <a:schemeClr val="tx1"/>
                </a:solidFill>
              </a:rPr>
              <a:t>の設定が微妙に異なっていることがある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26" name="サブタイトル 2">
            <a:extLst>
              <a:ext uri="{FF2B5EF4-FFF2-40B4-BE49-F238E27FC236}">
                <a16:creationId xmlns:a16="http://schemas.microsoft.com/office/drawing/2014/main" id="{BEFC4835-F2B1-2A4F-B02F-A1AFD33E0A9E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sp>
        <p:nvSpPr>
          <p:cNvPr id="3" name="ホームベース 2">
            <a:extLst>
              <a:ext uri="{FF2B5EF4-FFF2-40B4-BE49-F238E27FC236}">
                <a16:creationId xmlns:a16="http://schemas.microsoft.com/office/drawing/2014/main" id="{B38A1B51-B010-624D-B5AB-7D93AE3B25C8}"/>
              </a:ext>
            </a:extLst>
          </p:cNvPr>
          <p:cNvSpPr/>
          <p:nvPr/>
        </p:nvSpPr>
        <p:spPr>
          <a:xfrm rot="5400000">
            <a:off x="553129" y="2809484"/>
            <a:ext cx="642937" cy="901233"/>
          </a:xfrm>
          <a:prstGeom prst="homePlate">
            <a:avLst>
              <a:gd name="adj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ホームベース 26">
            <a:extLst>
              <a:ext uri="{FF2B5EF4-FFF2-40B4-BE49-F238E27FC236}">
                <a16:creationId xmlns:a16="http://schemas.microsoft.com/office/drawing/2014/main" id="{D2D131D1-EEEB-854E-B829-E5BF778C0962}"/>
              </a:ext>
            </a:extLst>
          </p:cNvPr>
          <p:cNvSpPr/>
          <p:nvPr/>
        </p:nvSpPr>
        <p:spPr>
          <a:xfrm rot="5400000">
            <a:off x="232453" y="3848572"/>
            <a:ext cx="1295694" cy="901233"/>
          </a:xfrm>
          <a:prstGeom prst="homePlate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98889D7-B0F7-1B49-B17F-5A67097D097D}"/>
              </a:ext>
            </a:extLst>
          </p:cNvPr>
          <p:cNvSpPr txBox="1"/>
          <p:nvPr/>
        </p:nvSpPr>
        <p:spPr>
          <a:xfrm>
            <a:off x="463341" y="293863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/>
              <a:t>アプリ</a:t>
            </a:r>
            <a:endParaRPr kumimoji="1" lang="en-US" altLang="ja-JP" sz="1200" dirty="0"/>
          </a:p>
          <a:p>
            <a:r>
              <a:rPr kumimoji="1" lang="ja-JP" altLang="en-US" sz="1200" dirty="0"/>
              <a:t>担当範囲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A0714EC4-C84B-5140-8B57-E4F66158C5C4}"/>
              </a:ext>
            </a:extLst>
          </p:cNvPr>
          <p:cNvSpPr txBox="1"/>
          <p:nvPr/>
        </p:nvSpPr>
        <p:spPr>
          <a:xfrm>
            <a:off x="425310" y="371650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インフラ</a:t>
            </a:r>
            <a:endParaRPr kumimoji="1" lang="en-US" altLang="ja-JP" sz="1200" dirty="0"/>
          </a:p>
          <a:p>
            <a:r>
              <a:rPr kumimoji="1" lang="ja-JP" altLang="en-US" sz="1200" dirty="0"/>
              <a:t>担当範囲</a:t>
            </a:r>
          </a:p>
        </p:txBody>
      </p:sp>
    </p:spTree>
    <p:extLst>
      <p:ext uri="{BB962C8B-B14F-4D97-AF65-F5344CB8AC3E}">
        <p14:creationId xmlns:p14="http://schemas.microsoft.com/office/powerpoint/2010/main" val="624565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角丸四角形 42">
            <a:extLst>
              <a:ext uri="{FF2B5EF4-FFF2-40B4-BE49-F238E27FC236}">
                <a16:creationId xmlns:a16="http://schemas.microsoft.com/office/drawing/2014/main" id="{37923BFB-8D7C-234E-91EB-DB2E5D25B898}"/>
              </a:ext>
            </a:extLst>
          </p:cNvPr>
          <p:cNvSpPr/>
          <p:nvPr/>
        </p:nvSpPr>
        <p:spPr>
          <a:xfrm>
            <a:off x="6766429" y="3067033"/>
            <a:ext cx="1687286" cy="2155372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コンテナ化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42" name="角丸四角形 41">
            <a:extLst>
              <a:ext uri="{FF2B5EF4-FFF2-40B4-BE49-F238E27FC236}">
                <a16:creationId xmlns:a16="http://schemas.microsoft.com/office/drawing/2014/main" id="{CDE505AB-001D-474B-BD1A-639645E7B28F}"/>
              </a:ext>
            </a:extLst>
          </p:cNvPr>
          <p:cNvSpPr/>
          <p:nvPr/>
        </p:nvSpPr>
        <p:spPr>
          <a:xfrm>
            <a:off x="3856095" y="3113313"/>
            <a:ext cx="1687286" cy="2155372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コンテナ化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0" name="角丸四角形 19">
            <a:extLst>
              <a:ext uri="{FF2B5EF4-FFF2-40B4-BE49-F238E27FC236}">
                <a16:creationId xmlns:a16="http://schemas.microsoft.com/office/drawing/2014/main" id="{194AF171-8B49-874D-A678-7515E5412FDB}"/>
              </a:ext>
            </a:extLst>
          </p:cNvPr>
          <p:cNvSpPr/>
          <p:nvPr/>
        </p:nvSpPr>
        <p:spPr>
          <a:xfrm>
            <a:off x="1787807" y="3113313"/>
            <a:ext cx="1687286" cy="2155372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コンテナ化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C826C29-26A4-4446-9202-8EA312DBF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コンテナ技術を利用したアプリの実行方法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83BB027-572E-E346-8AE7-BC46A3BDD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2611"/>
            <a:ext cx="10515600" cy="4351338"/>
          </a:xfrm>
        </p:spPr>
        <p:txBody>
          <a:bodyPr>
            <a:normAutofit/>
          </a:bodyPr>
          <a:lstStyle/>
          <a:p>
            <a:r>
              <a:rPr kumimoji="1" lang="ja-JP" altLang="en-US" sz="2000" dirty="0"/>
              <a:t>アプリ開発チームで</a:t>
            </a:r>
            <a:r>
              <a:rPr lang="ja-JP" altLang="en-US" sz="2000" dirty="0"/>
              <a:t>環境</a:t>
            </a:r>
            <a:r>
              <a:rPr kumimoji="1" lang="ja-JP" altLang="en-US" sz="2000" dirty="0"/>
              <a:t>設定をコントロールできる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BE2E97A-AB44-E440-9366-8D498AC43277}"/>
              </a:ext>
            </a:extLst>
          </p:cNvPr>
          <p:cNvSpPr/>
          <p:nvPr/>
        </p:nvSpPr>
        <p:spPr>
          <a:xfrm>
            <a:off x="2038542" y="424266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6" name="フローチャート: 書類 5">
            <a:extLst>
              <a:ext uri="{FF2B5EF4-FFF2-40B4-BE49-F238E27FC236}">
                <a16:creationId xmlns:a16="http://schemas.microsoft.com/office/drawing/2014/main" id="{A507F57F-504A-7346-AF9D-2909D0ED09F1}"/>
              </a:ext>
            </a:extLst>
          </p:cNvPr>
          <p:cNvSpPr/>
          <p:nvPr/>
        </p:nvSpPr>
        <p:spPr>
          <a:xfrm>
            <a:off x="2211428" y="3692758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XXX.Jar</a:t>
            </a:r>
            <a:endParaRPr kumimoji="1" lang="en-US" altLang="ja-JP" sz="1200" dirty="0"/>
          </a:p>
          <a:p>
            <a:pPr algn="ctr"/>
            <a:r>
              <a:rPr lang="en-US" altLang="ja-JP" sz="1200" dirty="0"/>
              <a:t>(fat jar)</a:t>
            </a:r>
            <a:endParaRPr kumimoji="1" lang="ja-JP" altLang="en-US" sz="1200" dirty="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3EA53CC-EA65-E74C-9A24-F7F083FE931D}"/>
              </a:ext>
            </a:extLst>
          </p:cNvPr>
          <p:cNvSpPr/>
          <p:nvPr/>
        </p:nvSpPr>
        <p:spPr>
          <a:xfrm>
            <a:off x="2038541" y="469615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7E564765-FF9C-DA4E-9608-E4E3D0FC14F4}"/>
              </a:ext>
            </a:extLst>
          </p:cNvPr>
          <p:cNvSpPr/>
          <p:nvPr/>
        </p:nvSpPr>
        <p:spPr>
          <a:xfrm>
            <a:off x="1699992" y="5497348"/>
            <a:ext cx="8371843" cy="905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/>
              <a:t>PaaS</a:t>
            </a:r>
            <a:r>
              <a:rPr kumimoji="1" lang="ja-JP" altLang="en-US" sz="1200" dirty="0"/>
              <a:t>環境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2C6F568B-68B6-224C-ADC6-B8E3E69CAB77}"/>
              </a:ext>
            </a:extLst>
          </p:cNvPr>
          <p:cNvSpPr/>
          <p:nvPr/>
        </p:nvSpPr>
        <p:spPr>
          <a:xfrm>
            <a:off x="2166378" y="589222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79922A2A-B03A-174B-82D4-5AC4357877A9}"/>
              </a:ext>
            </a:extLst>
          </p:cNvPr>
          <p:cNvSpPr/>
          <p:nvPr/>
        </p:nvSpPr>
        <p:spPr>
          <a:xfrm>
            <a:off x="3809871" y="589958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B8B6FFFD-FB24-B543-9F49-963D0F2624E8}"/>
              </a:ext>
            </a:extLst>
          </p:cNvPr>
          <p:cNvSpPr/>
          <p:nvPr/>
        </p:nvSpPr>
        <p:spPr>
          <a:xfrm>
            <a:off x="5293006" y="589958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9851B37-20EB-6446-A17B-3D640E55541F}"/>
              </a:ext>
            </a:extLst>
          </p:cNvPr>
          <p:cNvSpPr/>
          <p:nvPr/>
        </p:nvSpPr>
        <p:spPr>
          <a:xfrm>
            <a:off x="4060606" y="424266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EE3515B-E1ED-6547-826D-4133AF85FB1A}"/>
              </a:ext>
            </a:extLst>
          </p:cNvPr>
          <p:cNvSpPr/>
          <p:nvPr/>
        </p:nvSpPr>
        <p:spPr>
          <a:xfrm>
            <a:off x="4060605" y="469615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E1E8419D-562C-4549-938C-1D870FE8F1E3}"/>
              </a:ext>
            </a:extLst>
          </p:cNvPr>
          <p:cNvSpPr/>
          <p:nvPr/>
        </p:nvSpPr>
        <p:spPr>
          <a:xfrm>
            <a:off x="7021520" y="4242667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JVM</a:t>
            </a:r>
            <a:endParaRPr kumimoji="1" lang="ja-JP" altLang="en-US" sz="1200" dirty="0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FDA48BED-A551-844E-8974-8DB58B69335D}"/>
              </a:ext>
            </a:extLst>
          </p:cNvPr>
          <p:cNvSpPr/>
          <p:nvPr/>
        </p:nvSpPr>
        <p:spPr>
          <a:xfrm>
            <a:off x="7021519" y="4696150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7CF30BCA-8162-6941-89BA-3CF49D587A13}"/>
              </a:ext>
            </a:extLst>
          </p:cNvPr>
          <p:cNvSpPr/>
          <p:nvPr/>
        </p:nvSpPr>
        <p:spPr>
          <a:xfrm>
            <a:off x="6678031" y="5892219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34" name="角丸四角形 33">
            <a:extLst>
              <a:ext uri="{FF2B5EF4-FFF2-40B4-BE49-F238E27FC236}">
                <a16:creationId xmlns:a16="http://schemas.microsoft.com/office/drawing/2014/main" id="{3B81F2C3-0C00-2A4D-B05A-30CB2D65156F}"/>
              </a:ext>
            </a:extLst>
          </p:cNvPr>
          <p:cNvSpPr/>
          <p:nvPr/>
        </p:nvSpPr>
        <p:spPr>
          <a:xfrm>
            <a:off x="6634938" y="2895598"/>
            <a:ext cx="1950269" cy="247659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角丸四角形吹き出し 34">
            <a:extLst>
              <a:ext uri="{FF2B5EF4-FFF2-40B4-BE49-F238E27FC236}">
                <a16:creationId xmlns:a16="http://schemas.microsoft.com/office/drawing/2014/main" id="{50EB795C-3755-0648-965D-339332DC6BCB}"/>
              </a:ext>
            </a:extLst>
          </p:cNvPr>
          <p:cNvSpPr/>
          <p:nvPr/>
        </p:nvSpPr>
        <p:spPr>
          <a:xfrm>
            <a:off x="1044508" y="2158683"/>
            <a:ext cx="2939142" cy="628808"/>
          </a:xfrm>
          <a:prstGeom prst="wedgeRoundRectCallout">
            <a:avLst>
              <a:gd name="adj1" fmla="val 6483"/>
              <a:gd name="adj2" fmla="val 86413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デプロイの単位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ja-JP" altLang="en-US" dirty="0">
                <a:solidFill>
                  <a:schemeClr val="tx1"/>
                </a:solidFill>
              </a:rPr>
              <a:t>（</a:t>
            </a:r>
            <a:r>
              <a:rPr lang="en-US" altLang="ja-JP" dirty="0">
                <a:solidFill>
                  <a:schemeClr val="tx1"/>
                </a:solidFill>
              </a:rPr>
              <a:t>JDK</a:t>
            </a:r>
            <a:r>
              <a:rPr lang="ja-JP" altLang="en-US" dirty="0">
                <a:solidFill>
                  <a:schemeClr val="tx1"/>
                </a:solidFill>
              </a:rPr>
              <a:t>、</a:t>
            </a:r>
            <a:r>
              <a:rPr lang="en-US" altLang="ja-JP" dirty="0">
                <a:solidFill>
                  <a:schemeClr val="tx1"/>
                </a:solidFill>
              </a:rPr>
              <a:t>OS</a:t>
            </a:r>
            <a:r>
              <a:rPr lang="ja-JP" altLang="en-US" dirty="0">
                <a:solidFill>
                  <a:schemeClr val="tx1"/>
                </a:solidFill>
              </a:rPr>
              <a:t>を内包）</a:t>
            </a:r>
            <a:endParaRPr lang="en-US" altLang="ja-JP" dirty="0">
              <a:solidFill>
                <a:schemeClr val="tx1"/>
              </a:solidFill>
            </a:endParaRPr>
          </a:p>
        </p:txBody>
      </p:sp>
      <p:sp>
        <p:nvSpPr>
          <p:cNvPr id="37" name="角丸四角形 36">
            <a:extLst>
              <a:ext uri="{FF2B5EF4-FFF2-40B4-BE49-F238E27FC236}">
                <a16:creationId xmlns:a16="http://schemas.microsoft.com/office/drawing/2014/main" id="{F997039A-614A-E54E-A9B4-5CCECA48C038}"/>
              </a:ext>
            </a:extLst>
          </p:cNvPr>
          <p:cNvSpPr/>
          <p:nvPr/>
        </p:nvSpPr>
        <p:spPr>
          <a:xfrm>
            <a:off x="3722532" y="2906423"/>
            <a:ext cx="1950269" cy="247659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角丸四角形 37">
            <a:extLst>
              <a:ext uri="{FF2B5EF4-FFF2-40B4-BE49-F238E27FC236}">
                <a16:creationId xmlns:a16="http://schemas.microsoft.com/office/drawing/2014/main" id="{A3689AA6-297C-6B4E-A674-70CB27B4C132}"/>
              </a:ext>
            </a:extLst>
          </p:cNvPr>
          <p:cNvSpPr/>
          <p:nvPr/>
        </p:nvSpPr>
        <p:spPr>
          <a:xfrm>
            <a:off x="1656068" y="2886506"/>
            <a:ext cx="1950269" cy="247659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フローチャート: 書類 38">
            <a:extLst>
              <a:ext uri="{FF2B5EF4-FFF2-40B4-BE49-F238E27FC236}">
                <a16:creationId xmlns:a16="http://schemas.microsoft.com/office/drawing/2014/main" id="{00B4D359-0D0F-1648-99BD-5922DCC0147C}"/>
              </a:ext>
            </a:extLst>
          </p:cNvPr>
          <p:cNvSpPr/>
          <p:nvPr/>
        </p:nvSpPr>
        <p:spPr>
          <a:xfrm>
            <a:off x="4197963" y="3692757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XXX.Jar</a:t>
            </a:r>
            <a:endParaRPr kumimoji="1" lang="en-US" altLang="ja-JP" sz="1200" dirty="0"/>
          </a:p>
          <a:p>
            <a:pPr algn="ctr"/>
            <a:r>
              <a:rPr lang="en-US" altLang="ja-JP" sz="1200" dirty="0"/>
              <a:t>(fat jar)</a:t>
            </a:r>
            <a:endParaRPr kumimoji="1" lang="ja-JP" altLang="en-US" sz="1200" dirty="0"/>
          </a:p>
        </p:txBody>
      </p:sp>
      <p:sp>
        <p:nvSpPr>
          <p:cNvPr id="40" name="フローチャート: 書類 39">
            <a:extLst>
              <a:ext uri="{FF2B5EF4-FFF2-40B4-BE49-F238E27FC236}">
                <a16:creationId xmlns:a16="http://schemas.microsoft.com/office/drawing/2014/main" id="{6B6B1BC9-6D6D-2C43-9E00-3A17EB9AC01F}"/>
              </a:ext>
            </a:extLst>
          </p:cNvPr>
          <p:cNvSpPr/>
          <p:nvPr/>
        </p:nvSpPr>
        <p:spPr>
          <a:xfrm>
            <a:off x="7194405" y="3692757"/>
            <a:ext cx="831334" cy="41566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/>
              <a:t>XXX.Jar</a:t>
            </a:r>
            <a:endParaRPr kumimoji="1" lang="en-US" altLang="ja-JP" sz="1200" dirty="0"/>
          </a:p>
          <a:p>
            <a:pPr algn="ctr"/>
            <a:r>
              <a:rPr lang="en-US" altLang="ja-JP" sz="1200" dirty="0"/>
              <a:t>(fat jar)</a:t>
            </a:r>
            <a:endParaRPr kumimoji="1" lang="ja-JP" altLang="en-US" sz="1200" dirty="0"/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5CCB3864-7354-2448-8A3E-6297E962F9BB}"/>
              </a:ext>
            </a:extLst>
          </p:cNvPr>
          <p:cNvSpPr txBox="1"/>
          <p:nvPr/>
        </p:nvSpPr>
        <p:spPr>
          <a:xfrm>
            <a:off x="5739320" y="410841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・・・</a:t>
            </a: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49C8DD5D-8768-034A-AAA1-3740E00F2425}"/>
              </a:ext>
            </a:extLst>
          </p:cNvPr>
          <p:cNvSpPr/>
          <p:nvPr/>
        </p:nvSpPr>
        <p:spPr>
          <a:xfrm>
            <a:off x="8264807" y="5892218"/>
            <a:ext cx="1177109" cy="334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OS</a:t>
            </a:r>
            <a:endParaRPr kumimoji="1" lang="ja-JP" altLang="en-US" sz="1200" dirty="0"/>
          </a:p>
        </p:txBody>
      </p:sp>
      <p:sp>
        <p:nvSpPr>
          <p:cNvPr id="47" name="角丸四角形吹き出し 46">
            <a:extLst>
              <a:ext uri="{FF2B5EF4-FFF2-40B4-BE49-F238E27FC236}">
                <a16:creationId xmlns:a16="http://schemas.microsoft.com/office/drawing/2014/main" id="{34A0DD53-8AA5-C049-8BBF-AF02DBFBD35E}"/>
              </a:ext>
            </a:extLst>
          </p:cNvPr>
          <p:cNvSpPr/>
          <p:nvPr/>
        </p:nvSpPr>
        <p:spPr>
          <a:xfrm>
            <a:off x="8772842" y="4144719"/>
            <a:ext cx="2652398" cy="1001486"/>
          </a:xfrm>
          <a:prstGeom prst="wedgeRoundRectCallout">
            <a:avLst>
              <a:gd name="adj1" fmla="val -43097"/>
              <a:gd name="adj2" fmla="val 103804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開発者は物理的なサーバは意識しなくてよい</a:t>
            </a:r>
          </a:p>
        </p:txBody>
      </p:sp>
      <p:sp>
        <p:nvSpPr>
          <p:cNvPr id="48" name="角丸四角形吹き出し 47">
            <a:extLst>
              <a:ext uri="{FF2B5EF4-FFF2-40B4-BE49-F238E27FC236}">
                <a16:creationId xmlns:a16="http://schemas.microsoft.com/office/drawing/2014/main" id="{3B817677-2C81-DA4C-9B4F-D939B73D4669}"/>
              </a:ext>
            </a:extLst>
          </p:cNvPr>
          <p:cNvSpPr/>
          <p:nvPr/>
        </p:nvSpPr>
        <p:spPr>
          <a:xfrm>
            <a:off x="4923419" y="2186800"/>
            <a:ext cx="6183319" cy="539952"/>
          </a:xfrm>
          <a:prstGeom prst="wedgeRoundRectCallout">
            <a:avLst>
              <a:gd name="adj1" fmla="val 4889"/>
              <a:gd name="adj2" fmla="val 78804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PaaS</a:t>
            </a:r>
            <a:r>
              <a:rPr kumimoji="1" lang="ja-JP" altLang="en-US" dirty="0">
                <a:solidFill>
                  <a:schemeClr val="tx1"/>
                </a:solidFill>
              </a:rPr>
              <a:t>環境であれば、負荷に応じてオートスケール可能</a:t>
            </a:r>
          </a:p>
        </p:txBody>
      </p:sp>
      <p:sp>
        <p:nvSpPr>
          <p:cNvPr id="29" name="角丸四角形吹き出し 28">
            <a:extLst>
              <a:ext uri="{FF2B5EF4-FFF2-40B4-BE49-F238E27FC236}">
                <a16:creationId xmlns:a16="http://schemas.microsoft.com/office/drawing/2014/main" id="{8A130A87-2C64-7C45-A25D-C625AE2A92B4}"/>
              </a:ext>
            </a:extLst>
          </p:cNvPr>
          <p:cNvSpPr/>
          <p:nvPr/>
        </p:nvSpPr>
        <p:spPr>
          <a:xfrm>
            <a:off x="8747486" y="2875358"/>
            <a:ext cx="2652398" cy="1001486"/>
          </a:xfrm>
          <a:prstGeom prst="wedgeRoundRectCallout">
            <a:avLst>
              <a:gd name="adj1" fmla="val -57042"/>
              <a:gd name="adj2" fmla="val 5353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障害が起こったら、別のコンテナを起動</a:t>
            </a:r>
          </a:p>
        </p:txBody>
      </p:sp>
      <p:sp>
        <p:nvSpPr>
          <p:cNvPr id="32" name="サブタイトル 2">
            <a:extLst>
              <a:ext uri="{FF2B5EF4-FFF2-40B4-BE49-F238E27FC236}">
                <a16:creationId xmlns:a16="http://schemas.microsoft.com/office/drawing/2014/main" id="{C3E797DB-2650-DA4B-AC05-25DDDB0C550A}"/>
              </a:ext>
            </a:extLst>
          </p:cNvPr>
          <p:cNvSpPr txBox="1">
            <a:spLocks/>
          </p:cNvSpPr>
          <p:nvPr/>
        </p:nvSpPr>
        <p:spPr>
          <a:xfrm>
            <a:off x="8096407" y="133621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sp>
        <p:nvSpPr>
          <p:cNvPr id="33" name="ホームベース 32">
            <a:extLst>
              <a:ext uri="{FF2B5EF4-FFF2-40B4-BE49-F238E27FC236}">
                <a16:creationId xmlns:a16="http://schemas.microsoft.com/office/drawing/2014/main" id="{C315EDB3-6CC1-1F4B-B508-A41822084C96}"/>
              </a:ext>
            </a:extLst>
          </p:cNvPr>
          <p:cNvSpPr/>
          <p:nvPr/>
        </p:nvSpPr>
        <p:spPr>
          <a:xfrm rot="5400000">
            <a:off x="-337637" y="3700249"/>
            <a:ext cx="2424467" cy="901233"/>
          </a:xfrm>
          <a:prstGeom prst="homePlate">
            <a:avLst>
              <a:gd name="adj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ホームベース 35">
            <a:extLst>
              <a:ext uri="{FF2B5EF4-FFF2-40B4-BE49-F238E27FC236}">
                <a16:creationId xmlns:a16="http://schemas.microsoft.com/office/drawing/2014/main" id="{76D00127-8FB1-D844-8A59-FE7619A0BCC6}"/>
              </a:ext>
            </a:extLst>
          </p:cNvPr>
          <p:cNvSpPr/>
          <p:nvPr/>
        </p:nvSpPr>
        <p:spPr>
          <a:xfrm rot="5400000">
            <a:off x="8640" y="4867271"/>
            <a:ext cx="2170181" cy="901233"/>
          </a:xfrm>
          <a:prstGeom prst="homePlate">
            <a:avLst>
              <a:gd name="adj" fmla="val 16667"/>
            </a:avLst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2EE5696C-480B-6B41-94C4-8E0780D6EADC}"/>
              </a:ext>
            </a:extLst>
          </p:cNvPr>
          <p:cNvSpPr txBox="1"/>
          <p:nvPr/>
        </p:nvSpPr>
        <p:spPr>
          <a:xfrm>
            <a:off x="463341" y="293863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/>
              <a:t>アプリ</a:t>
            </a:r>
            <a:endParaRPr kumimoji="1" lang="en-US" altLang="ja-JP" sz="1200" dirty="0"/>
          </a:p>
          <a:p>
            <a:r>
              <a:rPr kumimoji="1" lang="ja-JP" altLang="en-US" sz="1200" dirty="0"/>
              <a:t>担当範囲</a:t>
            </a: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EE830E80-C264-9645-84C2-C77C2E1A7175}"/>
              </a:ext>
            </a:extLst>
          </p:cNvPr>
          <p:cNvSpPr txBox="1"/>
          <p:nvPr/>
        </p:nvSpPr>
        <p:spPr>
          <a:xfrm>
            <a:off x="619408" y="428697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インフラ</a:t>
            </a:r>
            <a:endParaRPr kumimoji="1" lang="en-US" altLang="ja-JP" sz="1200" dirty="0"/>
          </a:p>
          <a:p>
            <a:r>
              <a:rPr kumimoji="1" lang="ja-JP" altLang="en-US" sz="1200" dirty="0"/>
              <a:t>担当範囲</a:t>
            </a:r>
          </a:p>
        </p:txBody>
      </p:sp>
    </p:spTree>
    <p:extLst>
      <p:ext uri="{BB962C8B-B14F-4D97-AF65-F5344CB8AC3E}">
        <p14:creationId xmlns:p14="http://schemas.microsoft.com/office/powerpoint/2010/main" val="540201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954110-F3F5-604C-92F5-A2D25DAAE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用語の整理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F21DBD-0330-DE46-B91D-1645C36B9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kumimoji="1" lang="ja-JP" altLang="en-US" dirty="0"/>
              <a:t>コンテナ</a:t>
            </a:r>
            <a:r>
              <a:rPr kumimoji="1" lang="en-US" altLang="ja-JP" dirty="0"/>
              <a:t>(Docker</a:t>
            </a:r>
            <a:r>
              <a:rPr kumimoji="1" lang="ja-JP" altLang="en-US" dirty="0"/>
              <a:t>コンテナ</a:t>
            </a:r>
            <a:r>
              <a:rPr kumimoji="1" lang="en-US" altLang="ja-JP" dirty="0"/>
              <a:t>)</a:t>
            </a:r>
          </a:p>
          <a:p>
            <a:pPr lvl="1"/>
            <a:r>
              <a:rPr lang="ja-JP" altLang="en-US" dirty="0"/>
              <a:t>仮想化技術の一つ。開発者に使い捨てできる実行環境を提供する</a:t>
            </a:r>
            <a:r>
              <a:rPr lang="en-US" altLang="ja-JP" dirty="0"/>
              <a:t>.</a:t>
            </a:r>
          </a:p>
          <a:p>
            <a:pPr lvl="2"/>
            <a:r>
              <a:rPr lang="ja-JP" altLang="en-US" dirty="0"/>
              <a:t>コマンド</a:t>
            </a:r>
            <a:r>
              <a:rPr lang="en-US" altLang="ja-JP" dirty="0"/>
              <a:t>1</a:t>
            </a:r>
            <a:r>
              <a:rPr lang="ja-JP" altLang="en-US" dirty="0"/>
              <a:t>つでコンテナを作成、消去</a:t>
            </a:r>
          </a:p>
          <a:p>
            <a:pPr lvl="2"/>
            <a:r>
              <a:rPr lang="ja-JP" altLang="en-US" dirty="0"/>
              <a:t>数秒でコンテナが起動する</a:t>
            </a:r>
          </a:p>
          <a:p>
            <a:pPr lvl="2"/>
            <a:r>
              <a:rPr lang="ja-JP" altLang="en-US" dirty="0"/>
              <a:t>インフラをコード化でき、構成管理を自動化</a:t>
            </a:r>
            <a:endParaRPr lang="en-US" altLang="ja-JP" dirty="0"/>
          </a:p>
          <a:p>
            <a:r>
              <a:rPr lang="en-US" altLang="ja-JP" dirty="0"/>
              <a:t>P</a:t>
            </a:r>
            <a:r>
              <a:rPr kumimoji="1" lang="en-US" altLang="ja-JP" dirty="0"/>
              <a:t>aaS</a:t>
            </a:r>
          </a:p>
          <a:p>
            <a:pPr lvl="1"/>
            <a:r>
              <a:rPr lang="ja-JP" altLang="en-US" dirty="0"/>
              <a:t>アプリケーションソフトが稼動するためのハードウェアや</a:t>
            </a:r>
            <a:r>
              <a:rPr lang="en-US" altLang="ja-JP" dirty="0"/>
              <a:t>OS</a:t>
            </a:r>
            <a:r>
              <a:rPr lang="ja-JP" altLang="en-US" dirty="0"/>
              <a:t>などのプラットフォーム一式を提供する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アプリケーション開発者が手軽にアプリケーションを開発できる</a:t>
            </a:r>
            <a:r>
              <a:rPr lang="ja-JP" altLang="en-US" dirty="0"/>
              <a:t>ようになる</a:t>
            </a:r>
            <a:endParaRPr kumimoji="1" lang="en-US" altLang="ja-JP" dirty="0"/>
          </a:p>
          <a:p>
            <a:r>
              <a:rPr kumimoji="1" lang="en-US" altLang="ja-JP" dirty="0"/>
              <a:t>Kubernetes</a:t>
            </a:r>
          </a:p>
          <a:p>
            <a:pPr lvl="1"/>
            <a:r>
              <a:rPr lang="en-US" altLang="ja-JP" dirty="0"/>
              <a:t>Docker</a:t>
            </a:r>
            <a:r>
              <a:rPr lang="ja-JP" altLang="en-US" dirty="0"/>
              <a:t>コンテナをベースとした</a:t>
            </a:r>
            <a:r>
              <a:rPr lang="en-US" altLang="ja-JP" dirty="0"/>
              <a:t>PaaS(Platform as a Service)</a:t>
            </a:r>
            <a:r>
              <a:rPr lang="ja-JP" altLang="en-US" dirty="0"/>
              <a:t>環境。</a:t>
            </a:r>
            <a:r>
              <a:rPr lang="en-US" altLang="ja-JP" dirty="0"/>
              <a:t>Docker</a:t>
            </a:r>
            <a:r>
              <a:rPr lang="ja-JP" altLang="en-US" dirty="0"/>
              <a:t>だけでは足りない機能を補完</a:t>
            </a:r>
            <a:br>
              <a:rPr lang="en-US" altLang="ja-JP" dirty="0"/>
            </a:br>
            <a:r>
              <a:rPr lang="en-US" altLang="ja-JP" dirty="0"/>
              <a:t>(</a:t>
            </a:r>
            <a:r>
              <a:rPr lang="ja-JP" altLang="en-US" dirty="0"/>
              <a:t>サーバの境界を意識しないコンテナのデプロイ／オートスケールを可能とする　など</a:t>
            </a:r>
            <a:r>
              <a:rPr lang="en-US" altLang="ja-JP" dirty="0"/>
              <a:t>)</a:t>
            </a:r>
            <a:endParaRPr kumimoji="1" lang="en-US" altLang="ja-JP" dirty="0"/>
          </a:p>
          <a:p>
            <a:r>
              <a:rPr kumimoji="1" lang="en-US" altLang="ja-JP" dirty="0" err="1"/>
              <a:t>OpenShift</a:t>
            </a:r>
            <a:endParaRPr kumimoji="1" lang="en-US" altLang="ja-JP" dirty="0"/>
          </a:p>
          <a:p>
            <a:pPr lvl="1"/>
            <a:r>
              <a:rPr kumimoji="1" lang="en-US" altLang="ja-JP" dirty="0" err="1"/>
              <a:t>RedHat</a:t>
            </a:r>
            <a:r>
              <a:rPr kumimoji="1" lang="ja-JP" altLang="en-US" dirty="0"/>
              <a:t>が主導するコンテナプラットフォーム</a:t>
            </a:r>
            <a:r>
              <a:rPr lang="en-US" altLang="ja-JP" dirty="0"/>
              <a:t>(Kubernetes</a:t>
            </a:r>
            <a:r>
              <a:rPr lang="ja-JP" altLang="en-US" dirty="0"/>
              <a:t>を内包</a:t>
            </a:r>
            <a:r>
              <a:rPr lang="en-US" altLang="ja-JP" dirty="0"/>
              <a:t>)</a:t>
            </a:r>
            <a:endParaRPr kumimoji="1" lang="en-US" altLang="ja-JP" dirty="0"/>
          </a:p>
          <a:p>
            <a:r>
              <a:rPr lang="en-US" altLang="ja-JP" dirty="0" err="1"/>
              <a:t>OpenShift</a:t>
            </a:r>
            <a:r>
              <a:rPr lang="en-US" altLang="ja-JP" dirty="0"/>
              <a:t> Online</a:t>
            </a:r>
            <a:r>
              <a:rPr lang="ja-JP" altLang="en-US" dirty="0"/>
              <a:t> </a:t>
            </a:r>
            <a:endParaRPr lang="en-US" altLang="ja-JP" dirty="0"/>
          </a:p>
          <a:p>
            <a:pPr lvl="1"/>
            <a:r>
              <a:rPr lang="en-US" altLang="ja-JP" dirty="0" err="1"/>
              <a:t>OpenShift</a:t>
            </a:r>
            <a:r>
              <a:rPr lang="ja-JP" altLang="en-US" dirty="0"/>
              <a:t>を手軽に試すことができるサービス</a:t>
            </a:r>
            <a:r>
              <a:rPr lang="en-US" altLang="ja-JP" dirty="0"/>
              <a:t>(</a:t>
            </a:r>
            <a:r>
              <a:rPr lang="ja-JP" altLang="en-US" dirty="0"/>
              <a:t>手元の</a:t>
            </a:r>
            <a:r>
              <a:rPr lang="en-US" altLang="ja-JP" dirty="0"/>
              <a:t>pc</a:t>
            </a:r>
            <a:r>
              <a:rPr lang="ja-JP" altLang="en-US" dirty="0"/>
              <a:t>に</a:t>
            </a:r>
            <a:r>
              <a:rPr lang="en-US" altLang="ja-JP" dirty="0" err="1"/>
              <a:t>OpenShift</a:t>
            </a:r>
            <a:r>
              <a:rPr lang="en-US" altLang="ja-JP" dirty="0"/>
              <a:t>(</a:t>
            </a:r>
            <a:r>
              <a:rPr lang="en-US" altLang="ja-JP" dirty="0" err="1"/>
              <a:t>minishift</a:t>
            </a:r>
            <a:r>
              <a:rPr lang="en-US" altLang="ja-JP" dirty="0"/>
              <a:t>)</a:t>
            </a:r>
            <a:r>
              <a:rPr lang="ja-JP" altLang="en-US" dirty="0"/>
              <a:t>のインストールが不要</a:t>
            </a:r>
            <a:r>
              <a:rPr lang="en-US" altLang="ja-JP" dirty="0"/>
              <a:t>)</a:t>
            </a:r>
            <a:br>
              <a:rPr lang="en-US" altLang="ja-JP" dirty="0"/>
            </a:br>
            <a:r>
              <a:rPr lang="en-US" altLang="ja-JP" dirty="0"/>
              <a:t>=&gt;</a:t>
            </a:r>
            <a:r>
              <a:rPr lang="en-US" altLang="ja-JP" dirty="0" err="1"/>
              <a:t>OpenShift</a:t>
            </a:r>
            <a:r>
              <a:rPr lang="en-US" altLang="ja-JP" dirty="0"/>
              <a:t> Online</a:t>
            </a:r>
            <a:r>
              <a:rPr lang="ja-JP" altLang="en-US" dirty="0"/>
              <a:t>は今回のデモで使用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453AFCF0-E0B8-C64E-B1BC-3F5557F92A2A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91570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D81727-045F-5141-A781-E83356DF4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/>
              <a:t>便利なのはわかったけど、難しいんでしょ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5DB087-F1DF-AD45-AE0B-576FD69A9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いえいえ、必要なコマンドと設定ファイルはこれだけです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コマンド：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en-US" altLang="ja-JP" sz="4000" b="1" dirty="0" err="1">
                <a:solidFill>
                  <a:schemeClr val="accent1"/>
                </a:solidFill>
              </a:rPr>
              <a:t>mvn</a:t>
            </a:r>
            <a:r>
              <a:rPr lang="en-US" altLang="ja-JP" sz="4000" b="1" dirty="0">
                <a:solidFill>
                  <a:schemeClr val="accent1"/>
                </a:solidFill>
              </a:rPr>
              <a:t> clean install fabric8:deploy</a:t>
            </a:r>
          </a:p>
          <a:p>
            <a:pPr marL="457200" lvl="1" indent="0">
              <a:buNone/>
            </a:pPr>
            <a:r>
              <a:rPr lang="ja-JP" altLang="en-US" sz="2800" dirty="0"/>
              <a:t>デプロイ先が</a:t>
            </a:r>
            <a:r>
              <a:rPr lang="en-US" altLang="ja-JP" sz="2800" dirty="0"/>
              <a:t>Web</a:t>
            </a:r>
            <a:r>
              <a:rPr lang="ja-JP" altLang="en-US" sz="2800" dirty="0"/>
              <a:t>コンテナから</a:t>
            </a:r>
            <a:r>
              <a:rPr lang="en-US" altLang="ja-JP" sz="2800" dirty="0"/>
              <a:t>PaaS</a:t>
            </a:r>
            <a:r>
              <a:rPr lang="ja-JP" altLang="en-US" sz="2800" dirty="0"/>
              <a:t>に変わっただけ</a:t>
            </a:r>
            <a:endParaRPr lang="en-US" altLang="ja-JP" sz="2800" dirty="0"/>
          </a:p>
          <a:p>
            <a:pPr marL="457200" lvl="1" indent="0">
              <a:buNone/>
            </a:pPr>
            <a:endParaRPr lang="en-US" altLang="ja-JP" sz="2800" dirty="0"/>
          </a:p>
          <a:p>
            <a:pPr marL="457200" lvl="1" indent="0">
              <a:buNone/>
            </a:pPr>
            <a:r>
              <a:rPr lang="ja-JP" altLang="en-US" sz="2800" dirty="0"/>
              <a:t>設定ファイル：</a:t>
            </a:r>
            <a:endParaRPr lang="en-US" altLang="ja-JP" sz="2800" dirty="0"/>
          </a:p>
          <a:p>
            <a:pPr marL="457200" lvl="1" indent="0">
              <a:buNone/>
            </a:pPr>
            <a:r>
              <a:rPr lang="en-US" altLang="ja-JP" sz="4000" b="1" dirty="0" err="1">
                <a:solidFill>
                  <a:schemeClr val="accent1"/>
                </a:solidFill>
              </a:rPr>
              <a:t>src</a:t>
            </a:r>
            <a:r>
              <a:rPr lang="en-US" altLang="ja-JP" sz="4000" b="1" dirty="0">
                <a:solidFill>
                  <a:schemeClr val="accent1"/>
                </a:solidFill>
              </a:rPr>
              <a:t>/main/fabric8/*.</a:t>
            </a:r>
            <a:r>
              <a:rPr lang="en-US" altLang="ja-JP" sz="4000" b="1" dirty="0" err="1">
                <a:solidFill>
                  <a:schemeClr val="accent1"/>
                </a:solidFill>
              </a:rPr>
              <a:t>yml</a:t>
            </a:r>
            <a:endParaRPr lang="en-US" altLang="ja-JP" sz="4000" b="1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r>
              <a:rPr kumimoji="1" lang="ja-JP" altLang="en-US" sz="2800" dirty="0"/>
              <a:t>面倒なコンテナの定義は設定ファイルに</a:t>
            </a:r>
            <a:r>
              <a:rPr kumimoji="1" lang="en-US" altLang="ja-JP" sz="2800" dirty="0" err="1"/>
              <a:t>yaml</a:t>
            </a:r>
            <a:r>
              <a:rPr lang="ja-JP" altLang="en-US" sz="2800" dirty="0"/>
              <a:t>形式で定義</a:t>
            </a:r>
            <a:endParaRPr lang="en-US" altLang="ja-JP" sz="2800" dirty="0"/>
          </a:p>
        </p:txBody>
      </p:sp>
      <p:sp>
        <p:nvSpPr>
          <p:cNvPr id="4" name="角丸四角形吹き出し 3">
            <a:extLst>
              <a:ext uri="{FF2B5EF4-FFF2-40B4-BE49-F238E27FC236}">
                <a16:creationId xmlns:a16="http://schemas.microsoft.com/office/drawing/2014/main" id="{5BD2E578-4399-7640-B32B-016C1C5FEC8E}"/>
              </a:ext>
            </a:extLst>
          </p:cNvPr>
          <p:cNvSpPr/>
          <p:nvPr/>
        </p:nvSpPr>
        <p:spPr>
          <a:xfrm>
            <a:off x="6144803" y="3872163"/>
            <a:ext cx="5208997" cy="689775"/>
          </a:xfrm>
          <a:prstGeom prst="wedgeRoundRectCallout">
            <a:avLst>
              <a:gd name="adj1" fmla="val -37078"/>
              <a:gd name="adj2" fmla="val -8122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200" dirty="0">
                <a:solidFill>
                  <a:schemeClr val="tx1"/>
                </a:solidFill>
              </a:rPr>
              <a:t>参考</a:t>
            </a:r>
            <a:r>
              <a:rPr lang="en-US" altLang="ja-JP" sz="1200" dirty="0">
                <a:solidFill>
                  <a:schemeClr val="tx1"/>
                </a:solidFill>
              </a:rPr>
              <a:t>: </a:t>
            </a:r>
            <a:r>
              <a:rPr lang="en-US" altLang="ja-JP" sz="1200" dirty="0" err="1">
                <a:solidFill>
                  <a:schemeClr val="tx1"/>
                </a:solidFill>
              </a:rPr>
              <a:t>WilyFly</a:t>
            </a:r>
            <a:r>
              <a:rPr lang="en-US" altLang="ja-JP" sz="1200" dirty="0">
                <a:solidFill>
                  <a:schemeClr val="tx1"/>
                </a:solidFill>
              </a:rPr>
              <a:t>(Web</a:t>
            </a:r>
            <a:r>
              <a:rPr lang="ja-JP" altLang="en-US" sz="1200" dirty="0">
                <a:solidFill>
                  <a:schemeClr val="tx1"/>
                </a:solidFill>
              </a:rPr>
              <a:t>コンテナ</a:t>
            </a:r>
            <a:r>
              <a:rPr lang="en-US" altLang="ja-JP" sz="1200" dirty="0">
                <a:solidFill>
                  <a:schemeClr val="tx1"/>
                </a:solidFill>
              </a:rPr>
              <a:t>)</a:t>
            </a:r>
            <a:r>
              <a:rPr lang="ja-JP" altLang="en-US" sz="1200" dirty="0">
                <a:solidFill>
                  <a:schemeClr val="tx1"/>
                </a:solidFill>
              </a:rPr>
              <a:t>の場合の同種のコマンド</a:t>
            </a:r>
            <a:endParaRPr lang="en-US" altLang="ja-JP" sz="1200" dirty="0">
              <a:solidFill>
                <a:schemeClr val="tx1"/>
              </a:solidFill>
            </a:endParaRPr>
          </a:p>
          <a:p>
            <a:r>
              <a:rPr lang="en-US" altLang="ja-JP" sz="1200" dirty="0" err="1">
                <a:solidFill>
                  <a:schemeClr val="tx1"/>
                </a:solidFill>
              </a:rPr>
              <a:t>mvn</a:t>
            </a:r>
            <a:r>
              <a:rPr lang="en-US" altLang="ja-JP" sz="1200" dirty="0">
                <a:solidFill>
                  <a:schemeClr val="tx1"/>
                </a:solidFill>
              </a:rPr>
              <a:t> clean install </a:t>
            </a:r>
            <a:r>
              <a:rPr lang="en-US" altLang="ja-JP" sz="1200" dirty="0" err="1">
                <a:solidFill>
                  <a:schemeClr val="tx1"/>
                </a:solidFill>
              </a:rPr>
              <a:t>wildfly:deploy</a:t>
            </a:r>
            <a:endParaRPr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F42060B9-18D9-9A48-9ADA-1BB76100C0BF}"/>
              </a:ext>
            </a:extLst>
          </p:cNvPr>
          <p:cNvSpPr txBox="1">
            <a:spLocks/>
          </p:cNvSpPr>
          <p:nvPr/>
        </p:nvSpPr>
        <p:spPr>
          <a:xfrm>
            <a:off x="8081964" y="13084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114D5972-F5F4-A545-A508-B7D29624B58E}"/>
              </a:ext>
            </a:extLst>
          </p:cNvPr>
          <p:cNvSpPr/>
          <p:nvPr/>
        </p:nvSpPr>
        <p:spPr>
          <a:xfrm>
            <a:off x="7936222" y="5967012"/>
            <a:ext cx="3417577" cy="689775"/>
          </a:xfrm>
          <a:prstGeom prst="wedgeRoundRectCallout">
            <a:avLst>
              <a:gd name="adj1" fmla="val -37078"/>
              <a:gd name="adj2" fmla="val -8122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200" dirty="0">
                <a:solidFill>
                  <a:schemeClr val="tx1"/>
                </a:solidFill>
              </a:rPr>
              <a:t>          resources:</a:t>
            </a:r>
          </a:p>
          <a:p>
            <a:r>
              <a:rPr lang="en-US" altLang="ja-JP" sz="1200" dirty="0">
                <a:solidFill>
                  <a:schemeClr val="tx1"/>
                </a:solidFill>
              </a:rPr>
              <a:t>            requests:</a:t>
            </a:r>
          </a:p>
          <a:p>
            <a:r>
              <a:rPr lang="en-US" altLang="ja-JP" sz="1200" dirty="0">
                <a:solidFill>
                  <a:schemeClr val="tx1"/>
                </a:solidFill>
              </a:rPr>
              <a:t>              </a:t>
            </a:r>
            <a:r>
              <a:rPr lang="en-US" altLang="ja-JP" sz="1200" dirty="0" err="1">
                <a:solidFill>
                  <a:schemeClr val="tx1"/>
                </a:solidFill>
              </a:rPr>
              <a:t>cpu</a:t>
            </a:r>
            <a:r>
              <a:rPr lang="en-US" altLang="ja-JP" sz="1200" dirty="0">
                <a:solidFill>
                  <a:schemeClr val="tx1"/>
                </a:solidFill>
              </a:rPr>
              <a:t>: "0.2"</a:t>
            </a:r>
          </a:p>
          <a:p>
            <a:r>
              <a:rPr lang="en-US" altLang="ja-JP" sz="1200" dirty="0">
                <a:solidFill>
                  <a:schemeClr val="tx1"/>
                </a:solidFill>
              </a:rPr>
              <a:t>              memory: 256Mi</a:t>
            </a:r>
          </a:p>
        </p:txBody>
      </p:sp>
    </p:spTree>
    <p:extLst>
      <p:ext uri="{BB962C8B-B14F-4D97-AF65-F5344CB8AC3E}">
        <p14:creationId xmlns:p14="http://schemas.microsoft.com/office/powerpoint/2010/main" val="3776091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角丸四角形 8">
            <a:extLst>
              <a:ext uri="{FF2B5EF4-FFF2-40B4-BE49-F238E27FC236}">
                <a16:creationId xmlns:a16="http://schemas.microsoft.com/office/drawing/2014/main" id="{090EEA28-A6BE-034A-B20F-AA9621A8A9D7}"/>
              </a:ext>
            </a:extLst>
          </p:cNvPr>
          <p:cNvSpPr/>
          <p:nvPr/>
        </p:nvSpPr>
        <p:spPr>
          <a:xfrm>
            <a:off x="6155870" y="3712028"/>
            <a:ext cx="1975759" cy="2345077"/>
          </a:xfrm>
          <a:prstGeom prst="roundRect">
            <a:avLst>
              <a:gd name="adj" fmla="val 1021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721418A-670B-9142-AB6F-AD424844B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デモアプリ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7F75B9-1649-8A43-AA13-9BC18074F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Java</a:t>
            </a:r>
            <a:r>
              <a:rPr lang="ja-JP" altLang="en-US" dirty="0"/>
              <a:t>エンジニアが使いなれたツールを利用して</a:t>
            </a:r>
            <a:br>
              <a:rPr lang="en-US" altLang="ja-JP" dirty="0"/>
            </a:br>
            <a:r>
              <a:rPr lang="ja-JP" altLang="en-US" dirty="0"/>
              <a:t>コンテナ化されたアプリケーションを実行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使用するツール</a:t>
            </a:r>
            <a:r>
              <a:rPr lang="en-US" altLang="ja-JP" dirty="0"/>
              <a:t>-&gt;</a:t>
            </a:r>
            <a:r>
              <a:rPr lang="en-US" altLang="ja-JP" dirty="0" err="1"/>
              <a:t>OracleJDK</a:t>
            </a:r>
            <a:r>
              <a:rPr lang="en-US" altLang="ja-JP" dirty="0"/>
              <a:t>, Maven, Eclipse</a:t>
            </a:r>
            <a:endParaRPr lang="ja-JP" altLang="en-US" dirty="0"/>
          </a:p>
          <a:p>
            <a:r>
              <a:rPr lang="en-US" altLang="ja-JP" dirty="0"/>
              <a:t>Camel</a:t>
            </a:r>
            <a:r>
              <a:rPr lang="ja-JP" altLang="en-US" dirty="0"/>
              <a:t>の標準機能を利用して構築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D460AEF-8843-354A-BAEE-4197CD045E6D}"/>
              </a:ext>
            </a:extLst>
          </p:cNvPr>
          <p:cNvSpPr/>
          <p:nvPr/>
        </p:nvSpPr>
        <p:spPr>
          <a:xfrm>
            <a:off x="6339114" y="3981564"/>
            <a:ext cx="1625600" cy="82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REST</a:t>
            </a:r>
          </a:p>
          <a:p>
            <a:pPr algn="ctr"/>
            <a:r>
              <a:rPr lang="ja-JP" altLang="en-US" dirty="0"/>
              <a:t>アプリ</a:t>
            </a:r>
            <a:endParaRPr lang="en-US" altLang="ja-JP" dirty="0"/>
          </a:p>
          <a:p>
            <a:pPr algn="ctr"/>
            <a:r>
              <a:rPr kumimoji="1" lang="en-US" altLang="ja-JP" dirty="0"/>
              <a:t>(</a:t>
            </a:r>
            <a:r>
              <a:rPr kumimoji="1" lang="en-US" altLang="ja-JP" dirty="0" err="1"/>
              <a:t>SpringBoot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1167CD-C340-1E41-A475-C1C52B1559A8}"/>
              </a:ext>
            </a:extLst>
          </p:cNvPr>
          <p:cNvSpPr/>
          <p:nvPr/>
        </p:nvSpPr>
        <p:spPr>
          <a:xfrm>
            <a:off x="6339114" y="4860585"/>
            <a:ext cx="1625600" cy="4287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OpenJDK</a:t>
            </a:r>
            <a:endParaRPr kumimoji="1" lang="ja-JP" altLang="en-US" dirty="0"/>
          </a:p>
        </p:txBody>
      </p:sp>
      <p:sp>
        <p:nvSpPr>
          <p:cNvPr id="7" name="フローチャート: 磁気ディスク 6">
            <a:extLst>
              <a:ext uri="{FF2B5EF4-FFF2-40B4-BE49-F238E27FC236}">
                <a16:creationId xmlns:a16="http://schemas.microsoft.com/office/drawing/2014/main" id="{EBBD858C-EA3C-9040-AD04-43F9DEB7E383}"/>
              </a:ext>
            </a:extLst>
          </p:cNvPr>
          <p:cNvSpPr/>
          <p:nvPr/>
        </p:nvSpPr>
        <p:spPr>
          <a:xfrm>
            <a:off x="8821961" y="4314826"/>
            <a:ext cx="1427844" cy="974498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MySQL</a:t>
            </a:r>
            <a:endParaRPr kumimoji="1" lang="ja-JP" altLang="en-US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D64FDD7-32DD-0B42-8E3A-05503F6486E8}"/>
              </a:ext>
            </a:extLst>
          </p:cNvPr>
          <p:cNvSpPr/>
          <p:nvPr/>
        </p:nvSpPr>
        <p:spPr>
          <a:xfrm>
            <a:off x="6204856" y="6124574"/>
            <a:ext cx="4376057" cy="564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PaaS(</a:t>
            </a:r>
            <a:r>
              <a:rPr kumimoji="1" lang="en-US" altLang="ja-JP" dirty="0" err="1"/>
              <a:t>OpenShift</a:t>
            </a:r>
            <a:r>
              <a:rPr kumimoji="1" lang="en-US" altLang="ja-JP" dirty="0"/>
              <a:t> Online)</a:t>
            </a:r>
            <a:endParaRPr kumimoji="1" lang="ja-JP" altLang="en-US" dirty="0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FADC40A0-457C-5241-B8D0-B5796042A060}"/>
              </a:ext>
            </a:extLst>
          </p:cNvPr>
          <p:cNvSpPr/>
          <p:nvPr/>
        </p:nvSpPr>
        <p:spPr>
          <a:xfrm>
            <a:off x="8022770" y="2231460"/>
            <a:ext cx="3331030" cy="1001486"/>
          </a:xfrm>
          <a:prstGeom prst="wedgeRoundRectCallout">
            <a:avLst>
              <a:gd name="adj1" fmla="val -63975"/>
              <a:gd name="adj2" fmla="val 13532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Camel</a:t>
            </a:r>
            <a:r>
              <a:rPr kumimoji="1" lang="ja-JP" altLang="en-US" dirty="0">
                <a:solidFill>
                  <a:schemeClr val="tx1"/>
                </a:solidFill>
              </a:rPr>
              <a:t>の標準機能を使用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lang="en-US" altLang="ja-JP" dirty="0">
                <a:solidFill>
                  <a:schemeClr val="tx1"/>
                </a:solidFill>
              </a:rPr>
              <a:t>REST DSL</a:t>
            </a:r>
          </a:p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camel-</a:t>
            </a:r>
            <a:r>
              <a:rPr kumimoji="1" lang="en-US" altLang="ja-JP" dirty="0" err="1">
                <a:solidFill>
                  <a:schemeClr val="tx1"/>
                </a:solidFill>
              </a:rPr>
              <a:t>sql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1BA79FF7-3C9F-3242-AD6E-1B45932F4BA2}"/>
              </a:ext>
            </a:extLst>
          </p:cNvPr>
          <p:cNvSpPr/>
          <p:nvPr/>
        </p:nvSpPr>
        <p:spPr>
          <a:xfrm>
            <a:off x="6339114" y="5408383"/>
            <a:ext cx="1625600" cy="4519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RHEL</a:t>
            </a:r>
            <a:endParaRPr kumimoji="1" lang="ja-JP" altLang="en-US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4104195-5DFC-EE41-90BD-9D25A7F78E52}"/>
              </a:ext>
            </a:extLst>
          </p:cNvPr>
          <p:cNvSpPr/>
          <p:nvPr/>
        </p:nvSpPr>
        <p:spPr>
          <a:xfrm>
            <a:off x="1058635" y="3959000"/>
            <a:ext cx="1625600" cy="82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ブラウザ</a:t>
            </a:r>
            <a:endParaRPr kumimoji="1" lang="en-US" altLang="ja-JP" dirty="0"/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5776928E-7AF1-1145-8943-DCD71788310F}"/>
              </a:ext>
            </a:extLst>
          </p:cNvPr>
          <p:cNvCxnSpPr>
            <a:stCxn id="11" idx="3"/>
            <a:endCxn id="4" idx="1"/>
          </p:cNvCxnSpPr>
          <p:nvPr/>
        </p:nvCxnSpPr>
        <p:spPr>
          <a:xfrm>
            <a:off x="2684235" y="4369256"/>
            <a:ext cx="3654879" cy="22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2484470D-B072-034F-BB7B-B276F6DA56DD}"/>
              </a:ext>
            </a:extLst>
          </p:cNvPr>
          <p:cNvCxnSpPr>
            <a:cxnSpLocks/>
            <a:stCxn id="4" idx="3"/>
            <a:endCxn id="7" idx="2"/>
          </p:cNvCxnSpPr>
          <p:nvPr/>
        </p:nvCxnSpPr>
        <p:spPr>
          <a:xfrm>
            <a:off x="7964714" y="4391820"/>
            <a:ext cx="857247" cy="410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FE8413F5-68A7-2648-8EE2-BB32EAFA29DC}"/>
              </a:ext>
            </a:extLst>
          </p:cNvPr>
          <p:cNvCxnSpPr>
            <a:cxnSpLocks/>
          </p:cNvCxnSpPr>
          <p:nvPr/>
        </p:nvCxnSpPr>
        <p:spPr>
          <a:xfrm flipH="1">
            <a:off x="2684235" y="4661356"/>
            <a:ext cx="36548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B945A989-E86E-A74B-9873-D1A462ACB1F8}"/>
              </a:ext>
            </a:extLst>
          </p:cNvPr>
          <p:cNvCxnSpPr>
            <a:cxnSpLocks/>
          </p:cNvCxnSpPr>
          <p:nvPr/>
        </p:nvCxnSpPr>
        <p:spPr>
          <a:xfrm flipH="1" flipV="1">
            <a:off x="7964714" y="4595928"/>
            <a:ext cx="857247" cy="390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角丸四角形吹き出し 23">
            <a:extLst>
              <a:ext uri="{FF2B5EF4-FFF2-40B4-BE49-F238E27FC236}">
                <a16:creationId xmlns:a16="http://schemas.microsoft.com/office/drawing/2014/main" id="{9EAA0997-94A9-2744-B5D2-6C92157887BD}"/>
              </a:ext>
            </a:extLst>
          </p:cNvPr>
          <p:cNvSpPr/>
          <p:nvPr/>
        </p:nvSpPr>
        <p:spPr>
          <a:xfrm>
            <a:off x="2846159" y="3857402"/>
            <a:ext cx="3010355" cy="292100"/>
          </a:xfrm>
          <a:prstGeom prst="wedgeRoundRectCallout">
            <a:avLst>
              <a:gd name="adj1" fmla="val 1384"/>
              <a:gd name="adj2" fmla="val 8747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</a:rPr>
              <a:t>(1) </a:t>
            </a:r>
            <a:r>
              <a:rPr kumimoji="1" lang="ja-JP" altLang="en-US" sz="1050" dirty="0">
                <a:solidFill>
                  <a:schemeClr val="tx1"/>
                </a:solidFill>
              </a:rPr>
              <a:t>書籍情報をリクエスト</a:t>
            </a:r>
            <a:r>
              <a:rPr kumimoji="1" lang="en-US" altLang="ja-JP" sz="1050" dirty="0">
                <a:solidFill>
                  <a:schemeClr val="tx1"/>
                </a:solidFill>
              </a:rPr>
              <a:t>(GET</a:t>
            </a:r>
            <a:r>
              <a:rPr kumimoji="1" lang="ja-JP" altLang="en-US" sz="1050" dirty="0">
                <a:solidFill>
                  <a:schemeClr val="tx1"/>
                </a:solidFill>
              </a:rPr>
              <a:t>リクエスト</a:t>
            </a:r>
            <a:r>
              <a:rPr kumimoji="1" lang="en-US" altLang="ja-JP" sz="1050" dirty="0">
                <a:solidFill>
                  <a:schemeClr val="tx1"/>
                </a:solidFill>
              </a:rPr>
              <a:t>)</a:t>
            </a:r>
            <a:endParaRPr kumimoji="1" lang="ja-JP" altLang="en-US" sz="1050" dirty="0">
              <a:solidFill>
                <a:schemeClr val="tx1"/>
              </a:solidFill>
            </a:endParaRPr>
          </a:p>
        </p:txBody>
      </p:sp>
      <p:sp>
        <p:nvSpPr>
          <p:cNvPr id="26" name="角丸四角形吹き出し 25">
            <a:extLst>
              <a:ext uri="{FF2B5EF4-FFF2-40B4-BE49-F238E27FC236}">
                <a16:creationId xmlns:a16="http://schemas.microsoft.com/office/drawing/2014/main" id="{399C4D12-BA1E-5C4B-988C-9FE76DF58658}"/>
              </a:ext>
            </a:extLst>
          </p:cNvPr>
          <p:cNvSpPr/>
          <p:nvPr/>
        </p:nvSpPr>
        <p:spPr>
          <a:xfrm>
            <a:off x="9097506" y="3449952"/>
            <a:ext cx="1867355" cy="591456"/>
          </a:xfrm>
          <a:prstGeom prst="wedgeRoundRectCallout">
            <a:avLst>
              <a:gd name="adj1" fmla="val -87224"/>
              <a:gd name="adj2" fmla="val 13532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</a:rPr>
              <a:t>(1) </a:t>
            </a:r>
            <a:r>
              <a:rPr kumimoji="1" lang="ja-JP" altLang="en-US" sz="1050" dirty="0">
                <a:solidFill>
                  <a:schemeClr val="tx1"/>
                </a:solidFill>
              </a:rPr>
              <a:t>書籍情報を</a:t>
            </a:r>
            <a:r>
              <a:rPr kumimoji="1" lang="en-US" altLang="ja-JP" sz="1050" dirty="0">
                <a:solidFill>
                  <a:schemeClr val="tx1"/>
                </a:solidFill>
              </a:rPr>
              <a:t>DB</a:t>
            </a:r>
            <a:r>
              <a:rPr kumimoji="1" lang="ja-JP" altLang="en-US" sz="1050" dirty="0">
                <a:solidFill>
                  <a:schemeClr val="tx1"/>
                </a:solidFill>
              </a:rPr>
              <a:t>から抽出</a:t>
            </a:r>
            <a:r>
              <a:rPr kumimoji="1" lang="en-US" altLang="ja-JP" sz="1050" dirty="0">
                <a:solidFill>
                  <a:schemeClr val="tx1"/>
                </a:solidFill>
              </a:rPr>
              <a:t>(select)</a:t>
            </a:r>
          </a:p>
        </p:txBody>
      </p:sp>
      <p:sp>
        <p:nvSpPr>
          <p:cNvPr id="27" name="角丸四角形吹き出し 26">
            <a:extLst>
              <a:ext uri="{FF2B5EF4-FFF2-40B4-BE49-F238E27FC236}">
                <a16:creationId xmlns:a16="http://schemas.microsoft.com/office/drawing/2014/main" id="{F9B74039-7FA3-724C-B3F7-5ED158044D10}"/>
              </a:ext>
            </a:extLst>
          </p:cNvPr>
          <p:cNvSpPr/>
          <p:nvPr/>
        </p:nvSpPr>
        <p:spPr>
          <a:xfrm>
            <a:off x="2983593" y="4875555"/>
            <a:ext cx="3010355" cy="465594"/>
          </a:xfrm>
          <a:prstGeom prst="wedgeRoundRectCallout">
            <a:avLst>
              <a:gd name="adj1" fmla="val -2232"/>
              <a:gd name="adj2" fmla="val -9723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</a:rPr>
              <a:t>(1) </a:t>
            </a:r>
            <a:r>
              <a:rPr kumimoji="1" lang="ja-JP" altLang="en-US" sz="1050" dirty="0">
                <a:solidFill>
                  <a:schemeClr val="tx1"/>
                </a:solidFill>
              </a:rPr>
              <a:t>書籍情報を</a:t>
            </a:r>
            <a:r>
              <a:rPr kumimoji="1" lang="en-US" altLang="ja-JP" sz="1050" dirty="0">
                <a:solidFill>
                  <a:schemeClr val="tx1"/>
                </a:solidFill>
              </a:rPr>
              <a:t>JSON</a:t>
            </a:r>
            <a:r>
              <a:rPr kumimoji="1" lang="ja-JP" altLang="en-US" sz="1050" dirty="0">
                <a:solidFill>
                  <a:schemeClr val="tx1"/>
                </a:solidFill>
              </a:rPr>
              <a:t>形式で返却</a:t>
            </a:r>
          </a:p>
        </p:txBody>
      </p:sp>
      <p:sp>
        <p:nvSpPr>
          <p:cNvPr id="19" name="サブタイトル 2">
            <a:extLst>
              <a:ext uri="{FF2B5EF4-FFF2-40B4-BE49-F238E27FC236}">
                <a16:creationId xmlns:a16="http://schemas.microsoft.com/office/drawing/2014/main" id="{AF20F7DA-BAC8-EA4A-9CF1-546098265C80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64953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FE5517-8E8E-A447-A28B-6819CF9B8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デモの内容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7D53E58-55F9-CE49-951E-CF7A1F1F7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デモ</a:t>
            </a:r>
            <a:r>
              <a:rPr lang="en-US" altLang="ja-JP" dirty="0"/>
              <a:t>1</a:t>
            </a:r>
          </a:p>
          <a:p>
            <a:pPr lvl="1"/>
            <a:r>
              <a:rPr lang="ja-JP" altLang="en-US" dirty="0"/>
              <a:t>開発端末で</a:t>
            </a:r>
            <a:r>
              <a:rPr lang="en-US" altLang="ja-JP" dirty="0"/>
              <a:t>Camel</a:t>
            </a:r>
            <a:r>
              <a:rPr lang="ja-JP" altLang="en-US" dirty="0"/>
              <a:t>で構築したアプリを実行</a:t>
            </a:r>
            <a:r>
              <a:rPr lang="en-US" altLang="ja-JP" dirty="0"/>
              <a:t>(</a:t>
            </a:r>
            <a:r>
              <a:rPr lang="en-US" altLang="ja-JP" dirty="0" err="1"/>
              <a:t>SpringBoot</a:t>
            </a:r>
            <a:r>
              <a:rPr lang="ja-JP" altLang="en-US" dirty="0"/>
              <a:t>で実行</a:t>
            </a:r>
            <a:r>
              <a:rPr lang="en-US" altLang="ja-JP" dirty="0"/>
              <a:t>)</a:t>
            </a:r>
            <a:r>
              <a:rPr lang="ja-JP" altLang="en-US" dirty="0"/>
              <a:t>する</a:t>
            </a:r>
            <a:r>
              <a:rPr lang="en-US" altLang="ja-JP" dirty="0"/>
              <a:t>.</a:t>
            </a:r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95AA29A5-F044-7A4E-9991-DCDF05815C30}"/>
              </a:ext>
            </a:extLst>
          </p:cNvPr>
          <p:cNvSpPr txBox="1">
            <a:spLocks/>
          </p:cNvSpPr>
          <p:nvPr/>
        </p:nvSpPr>
        <p:spPr>
          <a:xfrm>
            <a:off x="8067676" y="356393"/>
            <a:ext cx="3862387" cy="6715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ja-JP" altLang="en-US" sz="1400" dirty="0"/>
              <a:t>ソースコード</a:t>
            </a:r>
            <a:r>
              <a:rPr lang="en-US" altLang="ja-JP" sz="1400" dirty="0"/>
              <a:t>&amp;</a:t>
            </a:r>
            <a:r>
              <a:rPr lang="ja-JP" altLang="en-US" sz="1400" dirty="0"/>
              <a:t>資料</a:t>
            </a:r>
            <a:r>
              <a:rPr lang="en-US" altLang="ja-JP" sz="1400" dirty="0"/>
              <a:t>:</a:t>
            </a:r>
          </a:p>
          <a:p>
            <a:pPr algn="r"/>
            <a:r>
              <a:rPr lang="en-US" altLang="ja-JP" sz="1400" dirty="0">
                <a:hlinkClick r:id="rId2"/>
              </a:rPr>
              <a:t>https://github.com/training-banz/camel-trial</a:t>
            </a:r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en-US" altLang="ja-JP" sz="1400" dirty="0"/>
          </a:p>
          <a:p>
            <a:pPr algn="r"/>
            <a:endParaRPr lang="ja-JP" altLang="en-US" sz="1400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742E64A-8E91-6849-8665-5040530B4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260" y="2865822"/>
            <a:ext cx="9296879" cy="144858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00C7C337-D137-7B44-BB3D-446115AB7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260" y="5085964"/>
            <a:ext cx="6273800" cy="138430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28569A79-84FC-B840-A7F3-D50B51D5CACA}"/>
              </a:ext>
            </a:extLst>
          </p:cNvPr>
          <p:cNvSpPr txBox="1">
            <a:spLocks/>
          </p:cNvSpPr>
          <p:nvPr/>
        </p:nvSpPr>
        <p:spPr>
          <a:xfrm>
            <a:off x="1473648" y="4372112"/>
            <a:ext cx="9410491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400" dirty="0"/>
              <a:t>URL:</a:t>
            </a:r>
          </a:p>
          <a:p>
            <a:pPr marL="0" indent="0">
              <a:buNone/>
            </a:pPr>
            <a:r>
              <a:rPr lang="en-US" altLang="ja-JP" sz="1400" dirty="0">
                <a:hlinkClick r:id="rId5"/>
              </a:rPr>
              <a:t>http://localhost:8080/camel-rest-sql-xml/books</a:t>
            </a: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  <a:p>
            <a:pPr marL="0" indent="0">
              <a:buNone/>
            </a:pPr>
            <a:endParaRPr lang="ja-JP" altLang="en-US" sz="1400" dirty="0"/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6DD53E11-235C-3E40-80B7-4D7A64D041D2}"/>
              </a:ext>
            </a:extLst>
          </p:cNvPr>
          <p:cNvSpPr/>
          <p:nvPr/>
        </p:nvSpPr>
        <p:spPr>
          <a:xfrm>
            <a:off x="5965401" y="3726611"/>
            <a:ext cx="3592669" cy="352200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5553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1159</TotalTime>
  <Words>715</Words>
  <Application>Microsoft Macintosh PowerPoint</Application>
  <PresentationFormat>ワイド画面</PresentationFormat>
  <Paragraphs>166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游ゴシック</vt:lpstr>
      <vt:lpstr>游ゴシック Light</vt:lpstr>
      <vt:lpstr>Arial</vt:lpstr>
      <vt:lpstr>Office テーマ</vt:lpstr>
      <vt:lpstr>Javaエンジニアのための (Camelユーザ含む) コンテナ入門</vt:lpstr>
      <vt:lpstr>目的</vt:lpstr>
      <vt:lpstr>Javaエンジニアがコンテナ技術を学ぶ理由</vt:lpstr>
      <vt:lpstr>今までのアプリの実行方法</vt:lpstr>
      <vt:lpstr>コンテナ技術を利用したアプリの実行方法</vt:lpstr>
      <vt:lpstr>用語の整理</vt:lpstr>
      <vt:lpstr>便利なのはわかったけど、難しいんでしょ</vt:lpstr>
      <vt:lpstr>デモアプリ</vt:lpstr>
      <vt:lpstr>デモの内容</vt:lpstr>
      <vt:lpstr>デモの内容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Javaエンジニアのための コンテナ技術入門</dc:title>
  <dc:creator>Akinori Kohno</dc:creator>
  <cp:lastModifiedBy>Akinori Kohno</cp:lastModifiedBy>
  <cp:revision>19</cp:revision>
  <dcterms:created xsi:type="dcterms:W3CDTF">2018-03-11T09:07:39Z</dcterms:created>
  <dcterms:modified xsi:type="dcterms:W3CDTF">2018-03-12T12:02:57Z</dcterms:modified>
</cp:coreProperties>
</file>

<file path=docProps/thumbnail.jpeg>
</file>